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embeddedFontLst>
    <p:embeddedFont>
      <p:font typeface="Roboto"/>
      <p:regular r:id="rId49"/>
      <p:bold r:id="rId50"/>
      <p:italic r:id="rId51"/>
      <p:boldItalic r:id="rId52"/>
    </p:embeddedFont>
    <p:embeddedFont>
      <p:font typeface="Arial Narrow"/>
      <p:regular r:id="rId53"/>
      <p:bold r:id="rId54"/>
      <p:italic r:id="rId55"/>
      <p:boldItalic r:id="rId56"/>
    </p:embeddedFont>
    <p:embeddedFont>
      <p:font typeface="Quattrocento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hko8R8SXMWrqMtw5pvOY4CZmbS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Quattrocento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ArialNarrow-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ArialNarrow-italic.fntdata"/><Relationship Id="rId10" Type="http://schemas.openxmlformats.org/officeDocument/2006/relationships/slide" Target="slides/slide6.xml"/><Relationship Id="rId54" Type="http://schemas.openxmlformats.org/officeDocument/2006/relationships/font" Target="fonts/ArialNarrow-bold.fntdata"/><Relationship Id="rId13" Type="http://schemas.openxmlformats.org/officeDocument/2006/relationships/slide" Target="slides/slide9.xml"/><Relationship Id="rId57" Type="http://schemas.openxmlformats.org/officeDocument/2006/relationships/font" Target="fonts/QuattrocentoSans-regular.fntdata"/><Relationship Id="rId12" Type="http://schemas.openxmlformats.org/officeDocument/2006/relationships/slide" Target="slides/slide8.xml"/><Relationship Id="rId56" Type="http://schemas.openxmlformats.org/officeDocument/2006/relationships/font" Target="fonts/ArialNarrow-boldItalic.fntdata"/><Relationship Id="rId15" Type="http://schemas.openxmlformats.org/officeDocument/2006/relationships/slide" Target="slides/slide11.xml"/><Relationship Id="rId59" Type="http://schemas.openxmlformats.org/officeDocument/2006/relationships/font" Target="fonts/QuattrocentoSans-italic.fntdata"/><Relationship Id="rId14" Type="http://schemas.openxmlformats.org/officeDocument/2006/relationships/slide" Target="slides/slide10.xml"/><Relationship Id="rId58" Type="http://schemas.openxmlformats.org/officeDocument/2006/relationships/font" Target="fonts/Quattrocento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872a7002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31872a700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09e9329a2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509e9329a2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09e9329a2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509e9329a2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1b6a09677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351b6a0967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1b6a09677_3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351b6a09677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1b6a09677_3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51b6a09677_3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1b6a09677_3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351b6a09677_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1b6a09677_3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351b6a09677_3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1b6a09677_3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351b6a09677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1b6a09677_3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351b6a09677_3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1b6a09677_3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351b6a09677_3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872a70026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31872a7002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1b6a09677_3_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351b6a09677_3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1b6a09677_3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351b6a09677_3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1b6a09677_3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51b6a09677_3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1b6a09677_3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351b6a09677_3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a00cdf39a_3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31a00cdf39a_3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93cb2565d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3193cb2565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a00cdf39a_3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31a00cdf39a_3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a00cdf39a_3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31a00cdf39a_3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a00cdf39a_3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Motor Task: Participants are presented with visual cues that ask them to either tap their left or right fingers, or squeeze their left or right toes, or move their tongue to map motor areas  </a:t>
            </a:r>
            <a:endParaRPr/>
          </a:p>
        </p:txBody>
      </p:sp>
      <p:sp>
        <p:nvSpPr>
          <p:cNvPr id="392" name="Google Shape;392;g31a00cdf39a_3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a1138fc14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Working Memory Task: </a:t>
            </a:r>
            <a:r>
              <a:rPr lang="en-US">
                <a:solidFill>
                  <a:srgbClr val="333333"/>
                </a:solidFill>
                <a:highlight>
                  <a:srgbClr val="FFFFFF"/>
                </a:highlight>
                <a:latin typeface="Roboto"/>
                <a:ea typeface="Roboto"/>
                <a:cs typeface="Roboto"/>
                <a:sym typeface="Roboto"/>
              </a:rPr>
              <a:t>Participants were presented with blocks of trials that consisted of pictures of places, tools, faces and body parts (non-mutilated parts of bodies with no “nudity”). Within each run, the 4 different stimulus types were presented in separate blocks. Also, within each run, ½ of the blocks use a 2-back working memory task and ½ use a 0-back working memory task (as a working memory comparison). A 2.5 second cue indicates the task type (and target for 0-back) at the start of the block. Each of the two runs contains 8 task blocks (10 trials of 2.5 seconds each, for 25 seconds) and 4 fixation blocks (15 seconds). On each trial, the stimulus is presented for 2 seconds, followed by a 500 ms inter-task interval (ITI). </a:t>
            </a:r>
            <a:endParaRPr/>
          </a:p>
        </p:txBody>
      </p:sp>
      <p:sp>
        <p:nvSpPr>
          <p:cNvPr id="400" name="Google Shape;400;g31a1138fc1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1b6a09677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351b6a0967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1138fc1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Working Memory Task: </a:t>
            </a:r>
            <a:r>
              <a:rPr lang="en-US">
                <a:solidFill>
                  <a:srgbClr val="333333"/>
                </a:solidFill>
                <a:highlight>
                  <a:srgbClr val="FFFFFF"/>
                </a:highlight>
                <a:latin typeface="Roboto"/>
                <a:ea typeface="Roboto"/>
                <a:cs typeface="Roboto"/>
                <a:sym typeface="Roboto"/>
              </a:rPr>
              <a:t>Participants were presented with blocks of trials that consisted of pictures of places, tools, faces and body parts (non-mutilated parts of bodies with no “nudity”). Within each run, the 4 different stimulus types were presented in separate blocks. Also, within each run, ½ of the blocks use a 2-back working memory task and ½ use a 0-back working memory task (as a working memory comparison). A 2.5 second cue indicates the task type (and target for 0-back) at the start of the block. Each of the two runs contains 8 task blocks (10 trials of 2.5 seconds each, for 25 seconds) and 4 fixation blocks (15 seconds). On each trial, the stimulus is presented for 2 seconds, followed by a 500 ms inter-task interval (ITI). </a:t>
            </a:r>
            <a:endParaRPr/>
          </a:p>
        </p:txBody>
      </p:sp>
      <p:sp>
        <p:nvSpPr>
          <p:cNvPr id="408" name="Google Shape;408;g31a1138fc1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09e9329a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Working Memory Task: </a:t>
            </a:r>
            <a:r>
              <a:rPr lang="en-US">
                <a:solidFill>
                  <a:srgbClr val="333333"/>
                </a:solidFill>
                <a:highlight>
                  <a:srgbClr val="FFFFFF"/>
                </a:highlight>
                <a:latin typeface="Roboto"/>
                <a:ea typeface="Roboto"/>
                <a:cs typeface="Roboto"/>
                <a:sym typeface="Roboto"/>
              </a:rPr>
              <a:t>Participants were presented with blocks of trials that consisted of pictures of places, tools, faces and body parts (non-mutilated parts of bodies with no “nudity”). Within each run, the 4 different stimulus types were presented in separate blocks. Also, within each run, ½ of the blocks use a 2-back working memory task and ½ use a 0-back working memory task (as a working memory comparison). A 2.5 second cue indicates the task type (and target for 0-back) at the start of the block. Each of the two runs contains 8 task blocks (10 trials of 2.5 seconds each, for 25 seconds) and 4 fixation blocks (15 seconds). On each trial, the stimulus is presented for 2 seconds, followed by a 500 ms inter-task interval (ITI). </a:t>
            </a:r>
            <a:endParaRPr/>
          </a:p>
        </p:txBody>
      </p:sp>
      <p:sp>
        <p:nvSpPr>
          <p:cNvPr id="416" name="Google Shape;416;g3509e9329a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a00cdf39a_3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31a00cdf39a_3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a1138fc14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31a1138fc1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22ad65b0a2eea9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722ad65b0a2eea9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93cb2565d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3193cb2565d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a00cdf39a_3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31a00cdf39a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1b6a09677_3_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351b6a09677_3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51b6a09677_3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351b6a09677_3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1b6a09677_3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351b6a09677_3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1b6a0967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351b6a0967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1b6a09677_3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351b6a09677_3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51b6a09677_3_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351b6a09677_3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51b6a09677_3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351b6a09677_3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51b6a09677_3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351b6a09677_3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51b6a09677_3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351b6a09677_3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1b6a09677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351b6a0967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09e9329a2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3509e9329a2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09e9329a2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3509e9329a2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09e9329a2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3509e9329a2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09e9329a2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509e9329a2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1"/>
          <p:cNvSpPr txBox="1"/>
          <p:nvPr>
            <p:ph type="title"/>
          </p:nvPr>
        </p:nvSpPr>
        <p:spPr>
          <a:xfrm>
            <a:off x="609600" y="908720"/>
            <a:ext cx="10972800" cy="100811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 type="body"/>
          </p:nvPr>
        </p:nvSpPr>
        <p:spPr>
          <a:xfrm>
            <a:off x="609600" y="2060849"/>
            <a:ext cx="10972800" cy="406531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1"/>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30"/>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2" name="Google Shape;32;p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2"/>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Quattrocento Sans"/>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2"/>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8" name="Google Shape;38;p3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2"/>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33"/>
          <p:cNvSpPr txBox="1"/>
          <p:nvPr>
            <p:ph type="title"/>
          </p:nvPr>
        </p:nvSpPr>
        <p:spPr>
          <a:xfrm>
            <a:off x="609600" y="908720"/>
            <a:ext cx="10972800" cy="100811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 type="body"/>
          </p:nvPr>
        </p:nvSpPr>
        <p:spPr>
          <a:xfrm>
            <a:off x="609600" y="1916833"/>
            <a:ext cx="5384800" cy="420933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33"/>
          <p:cNvSpPr txBox="1"/>
          <p:nvPr>
            <p:ph idx="2" type="body"/>
          </p:nvPr>
        </p:nvSpPr>
        <p:spPr>
          <a:xfrm>
            <a:off x="6197600" y="1916833"/>
            <a:ext cx="5384800" cy="420933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5" name="Google Shape;45;p3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3"/>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34"/>
          <p:cNvSpPr txBox="1"/>
          <p:nvPr>
            <p:ph type="title"/>
          </p:nvPr>
        </p:nvSpPr>
        <p:spPr>
          <a:xfrm>
            <a:off x="609600" y="908720"/>
            <a:ext cx="10972800" cy="100811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609600" y="1925142"/>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34"/>
          <p:cNvSpPr txBox="1"/>
          <p:nvPr>
            <p:ph idx="2" type="body"/>
          </p:nvPr>
        </p:nvSpPr>
        <p:spPr>
          <a:xfrm>
            <a:off x="609600" y="2564904"/>
            <a:ext cx="5386917" cy="356125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34"/>
          <p:cNvSpPr txBox="1"/>
          <p:nvPr>
            <p:ph idx="3" type="body"/>
          </p:nvPr>
        </p:nvSpPr>
        <p:spPr>
          <a:xfrm>
            <a:off x="6193368" y="1916832"/>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3" name="Google Shape;53;p34"/>
          <p:cNvSpPr txBox="1"/>
          <p:nvPr>
            <p:ph idx="4" type="body"/>
          </p:nvPr>
        </p:nvSpPr>
        <p:spPr>
          <a:xfrm>
            <a:off x="6193368" y="2564904"/>
            <a:ext cx="5389033" cy="356125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4" name="Google Shape;54;p3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4"/>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35"/>
          <p:cNvSpPr txBox="1"/>
          <p:nvPr>
            <p:ph type="title"/>
          </p:nvPr>
        </p:nvSpPr>
        <p:spPr>
          <a:xfrm>
            <a:off x="609600" y="908720"/>
            <a:ext cx="10972800" cy="100811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3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7"/>
          <p:cNvSpPr txBox="1"/>
          <p:nvPr>
            <p:ph type="title"/>
          </p:nvPr>
        </p:nvSpPr>
        <p:spPr>
          <a:xfrm>
            <a:off x="609601" y="898798"/>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Quattrocento Sans"/>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 type="body"/>
          </p:nvPr>
        </p:nvSpPr>
        <p:spPr>
          <a:xfrm>
            <a:off x="4766733" y="908721"/>
            <a:ext cx="6815667" cy="521744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9" name="Google Shape;69;p37"/>
          <p:cNvSpPr txBox="1"/>
          <p:nvPr>
            <p:ph idx="2" type="body"/>
          </p:nvPr>
        </p:nvSpPr>
        <p:spPr>
          <a:xfrm>
            <a:off x="609601" y="2060849"/>
            <a:ext cx="4011084" cy="406531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0" name="Google Shape;70;p3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38"/>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Quattrocento Sans"/>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8"/>
          <p:cNvSpPr/>
          <p:nvPr>
            <p:ph idx="2" type="pic"/>
          </p:nvPr>
        </p:nvSpPr>
        <p:spPr>
          <a:xfrm>
            <a:off x="2389717" y="908720"/>
            <a:ext cx="7315200" cy="3818855"/>
          </a:xfrm>
          <a:prstGeom prst="rect">
            <a:avLst/>
          </a:prstGeom>
          <a:noFill/>
          <a:ln>
            <a:noFill/>
          </a:ln>
        </p:spPr>
      </p:sp>
      <p:sp>
        <p:nvSpPr>
          <p:cNvPr id="76" name="Google Shape;76;p38"/>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7" name="Google Shape;77;p3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609600" y="908720"/>
            <a:ext cx="10972800" cy="1008112"/>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609600" y="2060849"/>
            <a:ext cx="10972800" cy="4065315"/>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Quattrocento Sans"/>
                <a:ea typeface="Quattrocento Sans"/>
                <a:cs typeface="Quattrocento Sans"/>
                <a:sym typeface="Quattrocento Sans"/>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2" name="Google Shape;12;p2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3B3D7"/>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9pPr>
          </a:lstStyle>
          <a:p/>
        </p:txBody>
      </p:sp>
      <p:sp>
        <p:nvSpPr>
          <p:cNvPr id="13" name="Google Shape;13;p29"/>
          <p:cNvSpPr txBox="1"/>
          <p:nvPr>
            <p:ph idx="11" type="ftr"/>
          </p:nvPr>
        </p:nvSpPr>
        <p:spPr>
          <a:xfrm>
            <a:off x="2639616" y="6356351"/>
            <a:ext cx="6912768"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93B3D7"/>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9pPr>
          </a:lstStyle>
          <a:p/>
        </p:txBody>
      </p:sp>
      <p:sp>
        <p:nvSpPr>
          <p:cNvPr id="14" name="Google Shape;14;p2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3B3D7"/>
                </a:solidFill>
                <a:latin typeface="Arial Narrow"/>
                <a:ea typeface="Arial Narrow"/>
                <a:cs typeface="Arial Narrow"/>
                <a:sym typeface="Arial Narrow"/>
              </a:defRPr>
            </a:lvl9pPr>
          </a:lstStyle>
          <a:p>
            <a:pPr indent="0" lvl="0" marL="0" rtl="0" algn="r">
              <a:spcBef>
                <a:spcPts val="0"/>
              </a:spcBef>
              <a:spcAft>
                <a:spcPts val="0"/>
              </a:spcAft>
              <a:buNone/>
            </a:pPr>
            <a:r>
              <a:t/>
            </a:r>
            <a:endParaRPr/>
          </a:p>
        </p:txBody>
      </p:sp>
      <p:sp>
        <p:nvSpPr>
          <p:cNvPr id="15" name="Google Shape;15;p29"/>
          <p:cNvSpPr txBox="1"/>
          <p:nvPr/>
        </p:nvSpPr>
        <p:spPr>
          <a:xfrm>
            <a:off x="8112224" y="188640"/>
            <a:ext cx="3470176"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93B3D7"/>
                </a:solidFill>
                <a:latin typeface="Arial Narrow"/>
                <a:ea typeface="Arial Narrow"/>
                <a:cs typeface="Arial Narrow"/>
                <a:sym typeface="Arial Narrow"/>
              </a:rPr>
              <a:t>Indian Institute of Technology Kharagpur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93B3D7"/>
                </a:solidFill>
                <a:latin typeface="Arial Narrow"/>
                <a:ea typeface="Arial Narrow"/>
                <a:cs typeface="Arial Narrow"/>
                <a:sym typeface="Arial Narrow"/>
              </a:rPr>
              <a:t>Department of Electrical Engineering</a:t>
            </a:r>
            <a:endParaRPr b="0" i="0" sz="1600" u="none" cap="none" strike="noStrike">
              <a:solidFill>
                <a:srgbClr val="93B3D7"/>
              </a:solidFill>
              <a:latin typeface="Arial Narrow"/>
              <a:ea typeface="Arial Narrow"/>
              <a:cs typeface="Arial Narrow"/>
              <a:sym typeface="Arial Narrow"/>
            </a:endParaRPr>
          </a:p>
        </p:txBody>
      </p:sp>
      <p:pic>
        <p:nvPicPr>
          <p:cNvPr id="16" name="Google Shape;16;p29"/>
          <p:cNvPicPr preferRelativeResize="0"/>
          <p:nvPr/>
        </p:nvPicPr>
        <p:blipFill rotWithShape="1">
          <a:blip r:embed="rId1">
            <a:alphaModFix/>
          </a:blip>
          <a:srcRect b="0" l="0" r="0" t="0"/>
          <a:stretch/>
        </p:blipFill>
        <p:spPr>
          <a:xfrm>
            <a:off x="180285" y="116632"/>
            <a:ext cx="659131" cy="720000"/>
          </a:xfrm>
          <a:prstGeom prst="rect">
            <a:avLst/>
          </a:prstGeom>
          <a:noFill/>
          <a:ln>
            <a:noFill/>
          </a:ln>
        </p:spPr>
      </p:pic>
      <p:sp>
        <p:nvSpPr>
          <p:cNvPr id="17" name="Google Shape;17;p29"/>
          <p:cNvSpPr/>
          <p:nvPr/>
        </p:nvSpPr>
        <p:spPr>
          <a:xfrm>
            <a:off x="839416" y="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18" name="Google Shape;18;p29"/>
          <p:cNvSpPr/>
          <p:nvPr/>
        </p:nvSpPr>
        <p:spPr>
          <a:xfrm>
            <a:off x="1199456" y="8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19" name="Google Shape;19;p29"/>
          <p:cNvSpPr/>
          <p:nvPr/>
        </p:nvSpPr>
        <p:spPr>
          <a:xfrm>
            <a:off x="1559496" y="8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20" name="Google Shape;20;p29"/>
          <p:cNvSpPr/>
          <p:nvPr/>
        </p:nvSpPr>
        <p:spPr>
          <a:xfrm flipH="1">
            <a:off x="7608168" y="8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21" name="Google Shape;21;p29"/>
          <p:cNvSpPr/>
          <p:nvPr/>
        </p:nvSpPr>
        <p:spPr>
          <a:xfrm flipH="1">
            <a:off x="7248128" y="8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22" name="Google Shape;22;p29"/>
          <p:cNvSpPr/>
          <p:nvPr/>
        </p:nvSpPr>
        <p:spPr>
          <a:xfrm flipH="1">
            <a:off x="6888088" y="80"/>
            <a:ext cx="648072" cy="836632"/>
          </a:xfrm>
          <a:prstGeom prst="chevron">
            <a:avLst>
              <a:gd fmla="val 50000" name="adj"/>
            </a:avLst>
          </a:prstGeom>
          <a:solidFill>
            <a:srgbClr val="DAE5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hyperlink" Target="https://www.nature.com/articles/nn.4135" TargetMode="External"/><Relationship Id="rId7" Type="http://schemas.openxmlformats.org/officeDocument/2006/relationships/hyperlink" Target="https://pmc.ncbi.nlm.nih.gov/articles/PMC6865523/" TargetMode="External"/><Relationship Id="rId8" Type="http://schemas.openxmlformats.org/officeDocument/2006/relationships/hyperlink" Target="https://arxiv.org/abs/2006.0992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1872a70026_0_0"/>
          <p:cNvSpPr txBox="1"/>
          <p:nvPr>
            <p:ph idx="12" type="sldNum"/>
          </p:nvPr>
        </p:nvSpPr>
        <p:spPr>
          <a:xfrm>
            <a:off x="8737600" y="5822951"/>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 name="Google Shape;85;g31872a70026_0_0"/>
          <p:cNvSpPr txBox="1"/>
          <p:nvPr/>
        </p:nvSpPr>
        <p:spPr>
          <a:xfrm>
            <a:off x="42450" y="1204075"/>
            <a:ext cx="121071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Enhancing Functional Connectome Fingerprinting </a:t>
            </a:r>
            <a:endParaRPr b="1" i="0" sz="3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with Deep Learning</a:t>
            </a:r>
            <a:r>
              <a:rPr b="0" i="0" lang="en-US" sz="3000" u="none" cap="none" strike="noStrike">
                <a:solidFill>
                  <a:srgbClr val="000000"/>
                </a:solidFill>
                <a:latin typeface="Arial"/>
                <a:ea typeface="Arial"/>
                <a:cs typeface="Arial"/>
                <a:sym typeface="Arial"/>
              </a:rPr>
              <a:t> </a:t>
            </a:r>
            <a:endParaRPr b="0" i="1" sz="3000" u="none" cap="none" strike="noStrike">
              <a:solidFill>
                <a:srgbClr val="000000"/>
              </a:solidFill>
              <a:latin typeface="Arial"/>
              <a:ea typeface="Arial"/>
              <a:cs typeface="Arial"/>
              <a:sym typeface="Arial"/>
            </a:endParaRPr>
          </a:p>
        </p:txBody>
      </p:sp>
      <p:sp>
        <p:nvSpPr>
          <p:cNvPr id="86" name="Google Shape;86;g31872a70026_0_0"/>
          <p:cNvSpPr txBox="1"/>
          <p:nvPr/>
        </p:nvSpPr>
        <p:spPr>
          <a:xfrm>
            <a:off x="572700" y="2691414"/>
            <a:ext cx="11046600" cy="4233600"/>
          </a:xfrm>
          <a:prstGeom prst="rect">
            <a:avLst/>
          </a:prstGeom>
          <a:noFill/>
          <a:ln>
            <a:noFill/>
          </a:ln>
        </p:spPr>
        <p:txBody>
          <a:bodyPr anchorCtr="0" anchor="t" bIns="91425" lIns="91425" spcFirstLastPara="1" rIns="91425" wrap="square" tIns="91425">
            <a:spAutoFit/>
          </a:bodyPr>
          <a:lstStyle/>
          <a:p>
            <a:pPr indent="0" lvl="0" marL="133985" rtl="0" algn="ctr">
              <a:spcBef>
                <a:spcPts val="3260"/>
              </a:spcBef>
              <a:spcAft>
                <a:spcPts val="0"/>
              </a:spcAft>
              <a:buClr>
                <a:schemeClr val="dk1"/>
              </a:buClr>
              <a:buFont typeface="Arial"/>
              <a:buNone/>
            </a:pPr>
            <a:r>
              <a:rPr b="1" lang="en-US" sz="2200">
                <a:solidFill>
                  <a:schemeClr val="dk1"/>
                </a:solidFill>
              </a:rPr>
              <a:t>Yashaswini</a:t>
            </a:r>
            <a:endParaRPr sz="2200">
              <a:solidFill>
                <a:schemeClr val="dk1"/>
              </a:solidFill>
            </a:endParaRPr>
          </a:p>
          <a:p>
            <a:pPr indent="0" lvl="0" marL="130810" rtl="0" algn="ctr">
              <a:spcBef>
                <a:spcPts val="0"/>
              </a:spcBef>
              <a:spcAft>
                <a:spcPts val="0"/>
              </a:spcAft>
              <a:buClr>
                <a:schemeClr val="dk1"/>
              </a:buClr>
              <a:buFont typeface="Arial"/>
              <a:buNone/>
            </a:pPr>
            <a:r>
              <a:rPr lang="en-US" sz="2200">
                <a:solidFill>
                  <a:srgbClr val="17375E"/>
                </a:solidFill>
              </a:rPr>
              <a:t>B.Tech (Electrical Engineering)</a:t>
            </a:r>
            <a:endParaRPr sz="2200">
              <a:solidFill>
                <a:srgbClr val="17375E"/>
              </a:solidFill>
            </a:endParaRPr>
          </a:p>
          <a:p>
            <a:pPr indent="0" lvl="0" marL="130810" rtl="0" algn="ctr">
              <a:spcBef>
                <a:spcPts val="0"/>
              </a:spcBef>
              <a:spcAft>
                <a:spcPts val="0"/>
              </a:spcAft>
              <a:buClr>
                <a:schemeClr val="dk1"/>
              </a:buClr>
              <a:buFont typeface="Arial"/>
              <a:buNone/>
            </a:pPr>
            <a:r>
              <a:rPr lang="en-US" sz="2200">
                <a:solidFill>
                  <a:srgbClr val="17375E"/>
                </a:solidFill>
              </a:rPr>
              <a:t>And</a:t>
            </a:r>
            <a:endParaRPr>
              <a:solidFill>
                <a:schemeClr val="dk1"/>
              </a:solidFill>
            </a:endParaRPr>
          </a:p>
          <a:p>
            <a:pPr indent="0" lvl="0" marL="130810" rtl="0" algn="ctr">
              <a:spcBef>
                <a:spcPts val="0"/>
              </a:spcBef>
              <a:spcAft>
                <a:spcPts val="0"/>
              </a:spcAft>
              <a:buClr>
                <a:schemeClr val="dk1"/>
              </a:buClr>
              <a:buFont typeface="Arial"/>
              <a:buNone/>
            </a:pPr>
            <a:r>
              <a:rPr lang="en-US" sz="2200">
                <a:solidFill>
                  <a:srgbClr val="17375E"/>
                </a:solidFill>
              </a:rPr>
              <a:t>M.Tech (Signal Processing and Machine Learning)</a:t>
            </a:r>
            <a:endParaRPr sz="2200">
              <a:solidFill>
                <a:schemeClr val="dk1"/>
              </a:solidFill>
            </a:endParaRPr>
          </a:p>
          <a:p>
            <a:pPr indent="0" lvl="0" marL="208915" rtl="0" algn="ctr">
              <a:spcBef>
                <a:spcPts val="0"/>
              </a:spcBef>
              <a:spcAft>
                <a:spcPts val="0"/>
              </a:spcAft>
              <a:buClr>
                <a:schemeClr val="dk1"/>
              </a:buClr>
              <a:buFont typeface="Arial"/>
              <a:buNone/>
            </a:pPr>
            <a:r>
              <a:rPr lang="en-US" sz="2200">
                <a:solidFill>
                  <a:srgbClr val="17375E"/>
                </a:solidFill>
              </a:rPr>
              <a:t>20EE38020</a:t>
            </a:r>
            <a:endParaRPr sz="2200">
              <a:solidFill>
                <a:schemeClr val="dk1"/>
              </a:solidFill>
            </a:endParaRPr>
          </a:p>
          <a:p>
            <a:pPr indent="0" lvl="0" marL="133350" rtl="0" algn="ctr">
              <a:spcBef>
                <a:spcPts val="2640"/>
              </a:spcBef>
              <a:spcAft>
                <a:spcPts val="0"/>
              </a:spcAft>
              <a:buClr>
                <a:schemeClr val="dk1"/>
              </a:buClr>
              <a:buFont typeface="Arial"/>
              <a:buNone/>
            </a:pPr>
            <a:r>
              <a:rPr lang="en-US" sz="2200">
                <a:solidFill>
                  <a:srgbClr val="943735"/>
                </a:solidFill>
              </a:rPr>
              <a:t>Supervisor</a:t>
            </a:r>
            <a:endParaRPr sz="2200">
              <a:solidFill>
                <a:schemeClr val="dk1"/>
              </a:solidFill>
            </a:endParaRPr>
          </a:p>
          <a:p>
            <a:pPr indent="0" lvl="0" marL="131445" rtl="0" algn="ctr">
              <a:spcBef>
                <a:spcPts val="0"/>
              </a:spcBef>
              <a:spcAft>
                <a:spcPts val="0"/>
              </a:spcAft>
              <a:buClr>
                <a:schemeClr val="dk1"/>
              </a:buClr>
              <a:buFont typeface="Arial"/>
              <a:buNone/>
            </a:pPr>
            <a:r>
              <a:rPr b="1" lang="en-US" sz="2200">
                <a:solidFill>
                  <a:schemeClr val="dk1"/>
                </a:solidFill>
              </a:rPr>
              <a:t>Dr. Sanjay Ghosh</a:t>
            </a:r>
            <a:endParaRPr b="1" sz="2200">
              <a:solidFill>
                <a:schemeClr val="dk1"/>
              </a:solidFill>
            </a:endParaRPr>
          </a:p>
          <a:p>
            <a:pPr indent="0" lvl="0" marL="131445" rtl="0" algn="ctr">
              <a:spcBef>
                <a:spcPts val="0"/>
              </a:spcBef>
              <a:spcAft>
                <a:spcPts val="0"/>
              </a:spcAft>
              <a:buClr>
                <a:schemeClr val="dk1"/>
              </a:buClr>
              <a:buFont typeface="Arial"/>
              <a:buNone/>
            </a:pPr>
            <a:r>
              <a:rPr lang="en-US" sz="2200">
                <a:solidFill>
                  <a:srgbClr val="17375E"/>
                </a:solidFill>
              </a:rPr>
              <a:t>Assistant Professor,</a:t>
            </a:r>
            <a:endParaRPr sz="2200">
              <a:solidFill>
                <a:schemeClr val="dk1"/>
              </a:solidFill>
            </a:endParaRPr>
          </a:p>
          <a:p>
            <a:pPr indent="0" lvl="0" marL="132080" rtl="0" algn="ctr">
              <a:spcBef>
                <a:spcPts val="0"/>
              </a:spcBef>
              <a:spcAft>
                <a:spcPts val="0"/>
              </a:spcAft>
              <a:buClr>
                <a:schemeClr val="dk1"/>
              </a:buClr>
              <a:buFont typeface="Arial"/>
              <a:buNone/>
            </a:pPr>
            <a:r>
              <a:rPr lang="en-US" sz="2200">
                <a:solidFill>
                  <a:srgbClr val="17375E"/>
                </a:solidFill>
              </a:rPr>
              <a:t>Department of Electrical Engineering</a:t>
            </a:r>
            <a:endParaRPr sz="2200">
              <a:solidFill>
                <a:schemeClr val="dk1"/>
              </a:solidFill>
            </a:endParaRPr>
          </a:p>
          <a:p>
            <a:pPr indent="0" lvl="0" marL="130810" rtl="0" algn="ctr">
              <a:spcBef>
                <a:spcPts val="5"/>
              </a:spcBef>
              <a:spcAft>
                <a:spcPts val="0"/>
              </a:spcAft>
              <a:buClr>
                <a:schemeClr val="dk1"/>
              </a:buClr>
              <a:buFont typeface="Arial"/>
              <a:buNone/>
            </a:pPr>
            <a:r>
              <a:rPr lang="en-US" sz="2200">
                <a:solidFill>
                  <a:srgbClr val="17375E"/>
                </a:solidFill>
              </a:rPr>
              <a:t>30 April 2025</a:t>
            </a:r>
            <a:endParaRPr sz="2200">
              <a:solidFill>
                <a:schemeClr val="dk1"/>
              </a:solidFill>
            </a:endParaRPr>
          </a:p>
          <a:p>
            <a:pPr indent="0" lvl="0" marL="0" marR="0" rtl="0" algn="ctr">
              <a:lnSpc>
                <a:spcPct val="100000"/>
              </a:lnSpc>
              <a:spcBef>
                <a:spcPts val="0"/>
              </a:spcBef>
              <a:spcAft>
                <a:spcPts val="0"/>
              </a:spcAft>
              <a:buClr>
                <a:srgbClr val="000000"/>
              </a:buClr>
              <a:buSzPts val="2100"/>
              <a:buFont typeface="Arial"/>
              <a:buNone/>
            </a:pPr>
            <a:r>
              <a:t/>
            </a:r>
            <a:endParaRPr sz="2100"/>
          </a:p>
        </p:txBody>
      </p:sp>
      <p:sp>
        <p:nvSpPr>
          <p:cNvPr id="87" name="Google Shape;87;g31872a70026_0_0"/>
          <p:cNvSpPr/>
          <p:nvPr/>
        </p:nvSpPr>
        <p:spPr>
          <a:xfrm>
            <a:off x="1252725" y="1167375"/>
            <a:ext cx="9656100" cy="1221000"/>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88" name="Google Shape;88;g31872a70026_0_0"/>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                                                                                                                                                                                                                    1</a:t>
            </a:r>
            <a:endParaRPr sz="1500">
              <a:solidFill>
                <a:srgbClr val="94B3D6"/>
              </a:solidFill>
            </a:endParaRPr>
          </a:p>
        </p:txBody>
      </p:sp>
      <p:sp>
        <p:nvSpPr>
          <p:cNvPr id="89" name="Google Shape;89;g31872a70026_0_0"/>
          <p:cNvSpPr/>
          <p:nvPr/>
        </p:nvSpPr>
        <p:spPr>
          <a:xfrm>
            <a:off x="11158675" y="5761175"/>
            <a:ext cx="460500" cy="3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509e9329a2_0_160"/>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10                                                                                                                  </a:t>
            </a:r>
            <a:endParaRPr sz="1500">
              <a:solidFill>
                <a:srgbClr val="94B3D6"/>
              </a:solidFill>
            </a:endParaRPr>
          </a:p>
        </p:txBody>
      </p:sp>
      <p:sp>
        <p:nvSpPr>
          <p:cNvPr id="191" name="Google Shape;191;g3509e9329a2_0_160"/>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Source data to Brain Fingerprint</a:t>
            </a:r>
            <a:endParaRPr b="0" i="1" sz="2600" u="none" cap="none" strike="noStrike">
              <a:solidFill>
                <a:srgbClr val="000000"/>
              </a:solidFill>
              <a:latin typeface="Arial"/>
              <a:ea typeface="Arial"/>
              <a:cs typeface="Arial"/>
              <a:sym typeface="Arial"/>
            </a:endParaRPr>
          </a:p>
        </p:txBody>
      </p:sp>
      <p:pic>
        <p:nvPicPr>
          <p:cNvPr id="192" name="Google Shape;192;g3509e9329a2_0_160"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193" name="Google Shape;193;g3509e9329a2_0_160"/>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194" name="Google Shape;194;g3509e9329a2_0_160"/>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95" name="Google Shape;195;g3509e9329a2_0_160"/>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96" name="Google Shape;196;g3509e9329a2_0_160"/>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g3509e9329a2_0_160"/>
          <p:cNvSpPr/>
          <p:nvPr/>
        </p:nvSpPr>
        <p:spPr>
          <a:xfrm>
            <a:off x="5397450" y="4085325"/>
            <a:ext cx="6018600" cy="186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98" name="Google Shape;198;g3509e9329a2_0_160"/>
          <p:cNvSpPr txBox="1"/>
          <p:nvPr/>
        </p:nvSpPr>
        <p:spPr>
          <a:xfrm>
            <a:off x="5512100" y="4426950"/>
            <a:ext cx="466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0000"/>
                </a:solidFill>
              </a:rPr>
              <a:t>Subtract Reconstructed FC from Original FC to get Residual FC</a:t>
            </a:r>
            <a:endParaRPr sz="2000">
              <a:solidFill>
                <a:srgbClr val="FF0000"/>
              </a:solidFill>
            </a:endParaRPr>
          </a:p>
        </p:txBody>
      </p:sp>
      <p:sp>
        <p:nvSpPr>
          <p:cNvPr id="199" name="Google Shape;199;g3509e9329a2_0_160"/>
          <p:cNvSpPr txBox="1"/>
          <p:nvPr/>
        </p:nvSpPr>
        <p:spPr>
          <a:xfrm>
            <a:off x="9383700" y="3640775"/>
            <a:ext cx="243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0000"/>
                </a:solidFill>
              </a:rPr>
              <a:t>“Group” FC</a:t>
            </a:r>
            <a:endParaRPr sz="1800">
              <a:solidFill>
                <a:srgbClr val="FF0000"/>
              </a:solidFill>
            </a:endParaRPr>
          </a:p>
        </p:txBody>
      </p:sp>
      <p:sp>
        <p:nvSpPr>
          <p:cNvPr id="200" name="Google Shape;200;g3509e9329a2_0_160"/>
          <p:cNvSpPr txBox="1"/>
          <p:nvPr/>
        </p:nvSpPr>
        <p:spPr>
          <a:xfrm>
            <a:off x="3191750" y="5947425"/>
            <a:ext cx="243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0000"/>
                </a:solidFill>
              </a:rPr>
              <a:t>“Individualistic” FC</a:t>
            </a:r>
            <a:endParaRPr sz="18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509e9329a2_0_175"/>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11                                                                                                                  </a:t>
            </a:r>
            <a:endParaRPr sz="1500">
              <a:solidFill>
                <a:srgbClr val="94B3D6"/>
              </a:solidFill>
            </a:endParaRPr>
          </a:p>
        </p:txBody>
      </p:sp>
      <p:sp>
        <p:nvSpPr>
          <p:cNvPr id="206" name="Google Shape;206;g3509e9329a2_0_175"/>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Source data to Brain Fingerprint</a:t>
            </a:r>
            <a:endParaRPr b="0" i="1" sz="2600" u="none" cap="none" strike="noStrike">
              <a:solidFill>
                <a:srgbClr val="000000"/>
              </a:solidFill>
              <a:latin typeface="Arial"/>
              <a:ea typeface="Arial"/>
              <a:cs typeface="Arial"/>
              <a:sym typeface="Arial"/>
            </a:endParaRPr>
          </a:p>
        </p:txBody>
      </p:sp>
      <p:pic>
        <p:nvPicPr>
          <p:cNvPr id="207" name="Google Shape;207;g3509e9329a2_0_175"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208" name="Google Shape;208;g3509e9329a2_0_175"/>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209" name="Google Shape;209;g3509e9329a2_0_175"/>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10" name="Google Shape;210;g3509e9329a2_0_175"/>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11" name="Google Shape;211;g3509e9329a2_0_175"/>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g3509e9329a2_0_175"/>
          <p:cNvSpPr/>
          <p:nvPr/>
        </p:nvSpPr>
        <p:spPr>
          <a:xfrm>
            <a:off x="5397450" y="4161525"/>
            <a:ext cx="3895200" cy="72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13" name="Google Shape;213;g3509e9329a2_0_175"/>
          <p:cNvSpPr txBox="1"/>
          <p:nvPr/>
        </p:nvSpPr>
        <p:spPr>
          <a:xfrm>
            <a:off x="5438375" y="4122525"/>
            <a:ext cx="408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0000"/>
                </a:solidFill>
              </a:rPr>
              <a:t>Sparse Dictionary Learning Framework to get Refined FC</a:t>
            </a:r>
            <a:endParaRPr sz="20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51b6a09677_3_0"/>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12                                                                                                                  </a:t>
            </a:r>
            <a:endParaRPr sz="1500">
              <a:solidFill>
                <a:srgbClr val="94B3D6"/>
              </a:solidFill>
            </a:endParaRPr>
          </a:p>
        </p:txBody>
      </p:sp>
      <p:sp>
        <p:nvSpPr>
          <p:cNvPr id="219" name="Google Shape;219;g351b6a09677_3_0"/>
          <p:cNvSpPr txBox="1"/>
          <p:nvPr/>
        </p:nvSpPr>
        <p:spPr>
          <a:xfrm>
            <a:off x="496500" y="972150"/>
            <a:ext cx="11177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Proposed Solution Approach: </a:t>
            </a:r>
            <a:r>
              <a:rPr i="0" lang="en-US" sz="2600" u="none" cap="none" strike="noStrike">
                <a:solidFill>
                  <a:srgbClr val="000000"/>
                </a:solidFill>
              </a:rPr>
              <a:t>Why Convolutional Autoencod</a:t>
            </a:r>
            <a:r>
              <a:rPr lang="en-US" sz="2600"/>
              <a:t>er (CAE)</a:t>
            </a:r>
            <a:endParaRPr b="0" i="1" sz="2600" u="none" cap="none" strike="noStrike">
              <a:solidFill>
                <a:srgbClr val="000000"/>
              </a:solidFill>
              <a:latin typeface="Arial"/>
              <a:ea typeface="Arial"/>
              <a:cs typeface="Arial"/>
              <a:sym typeface="Arial"/>
            </a:endParaRPr>
          </a:p>
        </p:txBody>
      </p:sp>
      <p:sp>
        <p:nvSpPr>
          <p:cNvPr id="220" name="Google Shape;220;g351b6a09677_3_0"/>
          <p:cNvSpPr txBox="1"/>
          <p:nvPr/>
        </p:nvSpPr>
        <p:spPr>
          <a:xfrm>
            <a:off x="572700" y="1771050"/>
            <a:ext cx="113388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2300" u="none" cap="none" strike="noStrike">
              <a:solidFill>
                <a:schemeClr val="dk1"/>
              </a:solidFill>
              <a:latin typeface="Arial"/>
              <a:ea typeface="Arial"/>
              <a:cs typeface="Arial"/>
              <a:sym typeface="Arial"/>
            </a:endParaRPr>
          </a:p>
        </p:txBody>
      </p:sp>
      <p:pic>
        <p:nvPicPr>
          <p:cNvPr id="221" name="Google Shape;221;g351b6a09677_3_0"/>
          <p:cNvPicPr preferRelativeResize="0"/>
          <p:nvPr/>
        </p:nvPicPr>
        <p:blipFill>
          <a:blip r:embed="rId3">
            <a:alphaModFix/>
          </a:blip>
          <a:stretch>
            <a:fillRect/>
          </a:stretch>
        </p:blipFill>
        <p:spPr>
          <a:xfrm>
            <a:off x="997850" y="1879075"/>
            <a:ext cx="10069300" cy="339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51b6a09677_3_32"/>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13                                                                                                                  </a:t>
            </a:r>
            <a:endParaRPr sz="1500">
              <a:solidFill>
                <a:srgbClr val="94B3D6"/>
              </a:solidFill>
            </a:endParaRPr>
          </a:p>
        </p:txBody>
      </p:sp>
      <p:sp>
        <p:nvSpPr>
          <p:cNvPr id="227" name="Google Shape;227;g351b6a09677_3_32"/>
          <p:cNvSpPr txBox="1"/>
          <p:nvPr/>
        </p:nvSpPr>
        <p:spPr>
          <a:xfrm>
            <a:off x="859225" y="871600"/>
            <a:ext cx="10013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Two sample example</a:t>
            </a:r>
            <a:endParaRPr b="0" i="1" sz="2600" u="none" cap="none" strike="noStrike">
              <a:solidFill>
                <a:srgbClr val="000000"/>
              </a:solidFill>
              <a:latin typeface="Arial"/>
              <a:ea typeface="Arial"/>
              <a:cs typeface="Arial"/>
              <a:sym typeface="Arial"/>
            </a:endParaRPr>
          </a:p>
        </p:txBody>
      </p:sp>
      <p:pic>
        <p:nvPicPr>
          <p:cNvPr id="228" name="Google Shape;228;g351b6a09677_3_32"/>
          <p:cNvPicPr preferRelativeResize="0"/>
          <p:nvPr/>
        </p:nvPicPr>
        <p:blipFill rotWithShape="1">
          <a:blip r:embed="rId3">
            <a:alphaModFix/>
          </a:blip>
          <a:srcRect b="14420" l="9243" r="5953" t="13802"/>
          <a:stretch/>
        </p:blipFill>
        <p:spPr>
          <a:xfrm>
            <a:off x="2347678" y="1456612"/>
            <a:ext cx="8004548" cy="4417032"/>
          </a:xfrm>
          <a:prstGeom prst="rect">
            <a:avLst/>
          </a:prstGeom>
          <a:noFill/>
          <a:ln>
            <a:noFill/>
          </a:ln>
        </p:spPr>
      </p:pic>
      <p:sp>
        <p:nvSpPr>
          <p:cNvPr id="229" name="Google Shape;229;g351b6a09677_3_32"/>
          <p:cNvSpPr txBox="1"/>
          <p:nvPr/>
        </p:nvSpPr>
        <p:spPr>
          <a:xfrm>
            <a:off x="3202218" y="3019000"/>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0" name="Google Shape;230;g351b6a09677_3_32"/>
          <p:cNvSpPr txBox="1"/>
          <p:nvPr/>
        </p:nvSpPr>
        <p:spPr>
          <a:xfrm>
            <a:off x="3202218" y="5600833"/>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1" name="Google Shape;231;g351b6a09677_3_32"/>
          <p:cNvSpPr txBox="1"/>
          <p:nvPr/>
        </p:nvSpPr>
        <p:spPr>
          <a:xfrm>
            <a:off x="4859902" y="5600833"/>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2" name="Google Shape;232;g351b6a09677_3_32"/>
          <p:cNvSpPr txBox="1"/>
          <p:nvPr/>
        </p:nvSpPr>
        <p:spPr>
          <a:xfrm>
            <a:off x="6586656" y="5600833"/>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3" name="Google Shape;233;g351b6a09677_3_32"/>
          <p:cNvSpPr txBox="1"/>
          <p:nvPr/>
        </p:nvSpPr>
        <p:spPr>
          <a:xfrm>
            <a:off x="8451551" y="5600833"/>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4" name="Google Shape;234;g351b6a09677_3_32"/>
          <p:cNvSpPr txBox="1"/>
          <p:nvPr/>
        </p:nvSpPr>
        <p:spPr>
          <a:xfrm>
            <a:off x="8382481" y="3019000"/>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5" name="Google Shape;235;g351b6a09677_3_32"/>
          <p:cNvSpPr txBox="1"/>
          <p:nvPr/>
        </p:nvSpPr>
        <p:spPr>
          <a:xfrm>
            <a:off x="6655726" y="3019000"/>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6" name="Google Shape;236;g351b6a09677_3_32"/>
          <p:cNvSpPr txBox="1"/>
          <p:nvPr/>
        </p:nvSpPr>
        <p:spPr>
          <a:xfrm>
            <a:off x="4859902" y="3019000"/>
            <a:ext cx="5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7" name="Google Shape;237;g351b6a09677_3_32"/>
          <p:cNvSpPr txBox="1"/>
          <p:nvPr/>
        </p:nvSpPr>
        <p:spPr>
          <a:xfrm rot="-5400000">
            <a:off x="2258225" y="2158400"/>
            <a:ext cx="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8" name="Google Shape;238;g351b6a09677_3_32"/>
          <p:cNvSpPr txBox="1"/>
          <p:nvPr/>
        </p:nvSpPr>
        <p:spPr>
          <a:xfrm rot="-5400000">
            <a:off x="2240825" y="4735955"/>
            <a:ext cx="66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ROI</a:t>
            </a:r>
            <a:endParaRPr b="0" i="0" sz="500" u="none" cap="none" strike="noStrike">
              <a:solidFill>
                <a:srgbClr val="000000"/>
              </a:solidFill>
              <a:latin typeface="Arial"/>
              <a:ea typeface="Arial"/>
              <a:cs typeface="Arial"/>
              <a:sym typeface="Arial"/>
            </a:endParaRPr>
          </a:p>
        </p:txBody>
      </p:sp>
      <p:sp>
        <p:nvSpPr>
          <p:cNvPr id="239" name="Google Shape;239;g351b6a09677_3_32"/>
          <p:cNvSpPr txBox="1"/>
          <p:nvPr/>
        </p:nvSpPr>
        <p:spPr>
          <a:xfrm rot="-5400000">
            <a:off x="9388307" y="2981702"/>
            <a:ext cx="210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Correlation</a:t>
            </a:r>
            <a:r>
              <a:rPr b="0" i="0" lang="en-US" sz="2200" u="none" cap="none" strike="noStrike">
                <a:solidFill>
                  <a:srgbClr val="1F1F1F"/>
                </a:solidFill>
                <a:highlight>
                  <a:srgbClr val="FFFFFF"/>
                </a:highlight>
                <a:latin typeface="Arial"/>
                <a:ea typeface="Arial"/>
                <a:cs typeface="Arial"/>
                <a:sym typeface="Arial"/>
              </a:rPr>
              <a:t>  →</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51b6a09677_3_241"/>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14                                                                                                                  </a:t>
            </a:r>
            <a:endParaRPr sz="1500">
              <a:solidFill>
                <a:srgbClr val="94B3D6"/>
              </a:solidFill>
            </a:endParaRPr>
          </a:p>
        </p:txBody>
      </p:sp>
      <p:sp>
        <p:nvSpPr>
          <p:cNvPr id="245" name="Google Shape;245;g351b6a09677_3_241"/>
          <p:cNvSpPr txBox="1"/>
          <p:nvPr/>
        </p:nvSpPr>
        <p:spPr>
          <a:xfrm>
            <a:off x="286500" y="800300"/>
            <a:ext cx="116190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i="0" lang="en-US" sz="2600" u="none" cap="none" strike="noStrike">
                <a:solidFill>
                  <a:srgbClr val="000000"/>
                </a:solidFill>
              </a:rPr>
              <a:t> </a:t>
            </a:r>
            <a:r>
              <a:rPr lang="en-US" sz="2600">
                <a:solidFill>
                  <a:schemeClr val="dk1"/>
                </a:solidFill>
              </a:rPr>
              <a:t>Data Extraction and Preprocessing</a:t>
            </a:r>
            <a:endParaRPr i="1" sz="2600" u="none" cap="none" strike="noStrike">
              <a:solidFill>
                <a:srgbClr val="000000"/>
              </a:solidFill>
            </a:endParaRPr>
          </a:p>
        </p:txBody>
      </p:sp>
      <p:pic>
        <p:nvPicPr>
          <p:cNvPr id="246" name="Google Shape;246;g351b6a09677_3_241"/>
          <p:cNvPicPr preferRelativeResize="0"/>
          <p:nvPr/>
        </p:nvPicPr>
        <p:blipFill rotWithShape="1">
          <a:blip r:embed="rId3">
            <a:alphaModFix/>
          </a:blip>
          <a:srcRect b="68651" l="1188" r="39404" t="7392"/>
          <a:stretch/>
        </p:blipFill>
        <p:spPr>
          <a:xfrm>
            <a:off x="76878" y="1573885"/>
            <a:ext cx="9099715" cy="2574997"/>
          </a:xfrm>
          <a:prstGeom prst="rect">
            <a:avLst/>
          </a:prstGeom>
          <a:noFill/>
          <a:ln>
            <a:noFill/>
          </a:ln>
        </p:spPr>
      </p:pic>
      <p:sp>
        <p:nvSpPr>
          <p:cNvPr id="247" name="Google Shape;247;g351b6a09677_3_241"/>
          <p:cNvSpPr/>
          <p:nvPr/>
        </p:nvSpPr>
        <p:spPr>
          <a:xfrm>
            <a:off x="172971" y="1499599"/>
            <a:ext cx="257400" cy="285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48" name="Google Shape;248;g351b6a09677_3_241"/>
          <p:cNvSpPr/>
          <p:nvPr/>
        </p:nvSpPr>
        <p:spPr>
          <a:xfrm>
            <a:off x="2772697" y="2538321"/>
            <a:ext cx="986400" cy="107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49" name="Google Shape;249;g351b6a09677_3_241"/>
          <p:cNvSpPr txBox="1"/>
          <p:nvPr/>
        </p:nvSpPr>
        <p:spPr>
          <a:xfrm>
            <a:off x="-366750" y="4064018"/>
            <a:ext cx="3823800" cy="2016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700">
                <a:solidFill>
                  <a:schemeClr val="dk1"/>
                </a:solidFill>
              </a:rPr>
              <a:t>fMRI data from subset of HCP (Human Connectome Project) dataset</a:t>
            </a:r>
            <a:endParaRPr b="1" sz="1700">
              <a:solidFill>
                <a:schemeClr val="dk1"/>
              </a:solidFill>
            </a:endParaRPr>
          </a:p>
          <a:p>
            <a:pPr indent="0" lvl="0" marL="457200" rtl="0" algn="ctr">
              <a:spcBef>
                <a:spcPts val="0"/>
              </a:spcBef>
              <a:spcAft>
                <a:spcPts val="0"/>
              </a:spcAft>
              <a:buNone/>
            </a:pPr>
            <a:r>
              <a:rPr lang="en-US" sz="1700">
                <a:solidFill>
                  <a:schemeClr val="dk1"/>
                </a:solidFill>
              </a:rPr>
              <a:t>4D (x, y, z, t) : (91 x 109 x 91, t)</a:t>
            </a:r>
            <a:endParaRPr sz="1700">
              <a:solidFill>
                <a:schemeClr val="dk1"/>
              </a:solidFill>
            </a:endParaRPr>
          </a:p>
          <a:p>
            <a:pPr indent="0" lvl="0" marL="457200" rtl="0" algn="ctr">
              <a:spcBef>
                <a:spcPts val="0"/>
              </a:spcBef>
              <a:spcAft>
                <a:spcPts val="0"/>
              </a:spcAft>
              <a:buNone/>
            </a:pPr>
            <a:r>
              <a:rPr lang="en-US" sz="1700">
                <a:solidFill>
                  <a:schemeClr val="dk1"/>
                </a:solidFill>
              </a:rPr>
              <a:t>for </a:t>
            </a:r>
            <a:r>
              <a:rPr b="1" lang="en-US" sz="1700">
                <a:solidFill>
                  <a:schemeClr val="dk1"/>
                </a:solidFill>
              </a:rPr>
              <a:t>339 </a:t>
            </a:r>
            <a:r>
              <a:rPr lang="en-US" sz="1700">
                <a:solidFill>
                  <a:schemeClr val="dk1"/>
                </a:solidFill>
              </a:rPr>
              <a:t>subjects across resting state and tasks: motor, emotion, working memory, language etc.</a:t>
            </a:r>
            <a:endParaRPr sz="1700">
              <a:solidFill>
                <a:schemeClr val="dk1"/>
              </a:solidFill>
            </a:endParaRPr>
          </a:p>
        </p:txBody>
      </p:sp>
      <p:sp>
        <p:nvSpPr>
          <p:cNvPr id="250" name="Google Shape;250;g351b6a09677_3_241"/>
          <p:cNvSpPr/>
          <p:nvPr/>
        </p:nvSpPr>
        <p:spPr>
          <a:xfrm>
            <a:off x="2899302" y="2607665"/>
            <a:ext cx="733200" cy="2340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g351b6a09677_3_241"/>
          <p:cNvSpPr txBox="1"/>
          <p:nvPr/>
        </p:nvSpPr>
        <p:spPr>
          <a:xfrm>
            <a:off x="3205888" y="4004946"/>
            <a:ext cx="3486000" cy="17547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b="1" lang="en-US" sz="1700">
                <a:solidFill>
                  <a:schemeClr val="dk1"/>
                </a:solidFill>
              </a:rPr>
              <a:t>Glasser Parcellation: </a:t>
            </a:r>
            <a:endParaRPr b="1" sz="1700">
              <a:solidFill>
                <a:schemeClr val="dk1"/>
              </a:solidFill>
            </a:endParaRPr>
          </a:p>
          <a:p>
            <a:pPr indent="0" lvl="0" marL="457200" rtl="0" algn="ctr">
              <a:spcBef>
                <a:spcPts val="0"/>
              </a:spcBef>
              <a:spcAft>
                <a:spcPts val="0"/>
              </a:spcAft>
              <a:buNone/>
            </a:pPr>
            <a:r>
              <a:rPr b="1" lang="en-US" sz="1700">
                <a:solidFill>
                  <a:schemeClr val="dk1"/>
                </a:solidFill>
              </a:rPr>
              <a:t>360 </a:t>
            </a:r>
            <a:r>
              <a:rPr lang="en-US" sz="1700">
                <a:solidFill>
                  <a:schemeClr val="dk1"/>
                </a:solidFill>
              </a:rPr>
              <a:t>Regions of interest (ROI) over </a:t>
            </a:r>
            <a:r>
              <a:rPr b="1" lang="en-US" sz="1700">
                <a:solidFill>
                  <a:schemeClr val="dk1"/>
                </a:solidFill>
              </a:rPr>
              <a:t>12 </a:t>
            </a:r>
            <a:r>
              <a:rPr lang="en-US" sz="1700">
                <a:solidFill>
                  <a:schemeClr val="dk1"/>
                </a:solidFill>
              </a:rPr>
              <a:t>functional networks</a:t>
            </a:r>
            <a:endParaRPr sz="1700">
              <a:solidFill>
                <a:schemeClr val="dk1"/>
              </a:solidFill>
            </a:endParaRPr>
          </a:p>
          <a:p>
            <a:pPr indent="-336550" lvl="0" marL="457200" rtl="0" algn="ctr">
              <a:spcBef>
                <a:spcPts val="0"/>
              </a:spcBef>
              <a:spcAft>
                <a:spcPts val="0"/>
              </a:spcAft>
              <a:buClr>
                <a:schemeClr val="dk1"/>
              </a:buClr>
              <a:buSzPts val="1700"/>
              <a:buChar char="+"/>
            </a:pPr>
            <a:r>
              <a:rPr b="1" lang="en-US" sz="1700">
                <a:solidFill>
                  <a:schemeClr val="dk1"/>
                </a:solidFill>
              </a:rPr>
              <a:t>HCP Minimal Preprocessing Pipeline</a:t>
            </a:r>
            <a:endParaRPr b="1" sz="1700">
              <a:solidFill>
                <a:schemeClr val="dk1"/>
              </a:solidFill>
            </a:endParaRPr>
          </a:p>
        </p:txBody>
      </p:sp>
      <p:sp>
        <p:nvSpPr>
          <p:cNvPr id="252" name="Google Shape;252;g351b6a09677_3_241"/>
          <p:cNvSpPr txBox="1"/>
          <p:nvPr/>
        </p:nvSpPr>
        <p:spPr>
          <a:xfrm>
            <a:off x="6088340" y="4004946"/>
            <a:ext cx="3486000" cy="12315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700">
                <a:solidFill>
                  <a:schemeClr val="dk1"/>
                </a:solidFill>
              </a:rPr>
              <a:t>Blood Oxygen Level Dependent (BOLD) </a:t>
            </a:r>
            <a:r>
              <a:rPr lang="en-US" sz="1700">
                <a:solidFill>
                  <a:schemeClr val="dk1"/>
                </a:solidFill>
              </a:rPr>
              <a:t>time series signals for each ROI extracted</a:t>
            </a:r>
            <a:endParaRPr sz="1700">
              <a:solidFill>
                <a:schemeClr val="dk1"/>
              </a:solidFill>
            </a:endParaRPr>
          </a:p>
        </p:txBody>
      </p:sp>
      <p:sp>
        <p:nvSpPr>
          <p:cNvPr id="253" name="Google Shape;253;g351b6a09677_3_241"/>
          <p:cNvSpPr/>
          <p:nvPr/>
        </p:nvSpPr>
        <p:spPr>
          <a:xfrm>
            <a:off x="-188886" y="1448325"/>
            <a:ext cx="361800" cy="308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pic>
        <p:nvPicPr>
          <p:cNvPr id="254" name="Google Shape;254;g351b6a09677_3_241"/>
          <p:cNvPicPr preferRelativeResize="0"/>
          <p:nvPr/>
        </p:nvPicPr>
        <p:blipFill>
          <a:blip r:embed="rId4">
            <a:alphaModFix/>
          </a:blip>
          <a:stretch>
            <a:fillRect/>
          </a:stretch>
        </p:blipFill>
        <p:spPr>
          <a:xfrm>
            <a:off x="9255792" y="1843050"/>
            <a:ext cx="2710608" cy="2036659"/>
          </a:xfrm>
          <a:prstGeom prst="rect">
            <a:avLst/>
          </a:prstGeom>
          <a:noFill/>
          <a:ln>
            <a:noFill/>
          </a:ln>
        </p:spPr>
      </p:pic>
      <p:sp>
        <p:nvSpPr>
          <p:cNvPr id="255" name="Google Shape;255;g351b6a09677_3_241"/>
          <p:cNvSpPr txBox="1"/>
          <p:nvPr/>
        </p:nvSpPr>
        <p:spPr>
          <a:xfrm>
            <a:off x="8951099" y="4004950"/>
            <a:ext cx="3015300" cy="969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700">
                <a:solidFill>
                  <a:schemeClr val="dk1"/>
                </a:solidFill>
              </a:rPr>
              <a:t>FC </a:t>
            </a:r>
            <a:r>
              <a:rPr lang="en-US" sz="1700">
                <a:solidFill>
                  <a:schemeClr val="dk1"/>
                </a:solidFill>
              </a:rPr>
              <a:t>generated </a:t>
            </a:r>
            <a:r>
              <a:rPr lang="en-US" sz="1700">
                <a:solidFill>
                  <a:schemeClr val="dk1"/>
                </a:solidFill>
              </a:rPr>
              <a:t>using</a:t>
            </a:r>
            <a:r>
              <a:rPr lang="en-US" sz="1700">
                <a:solidFill>
                  <a:schemeClr val="dk1"/>
                </a:solidFill>
              </a:rPr>
              <a:t> </a:t>
            </a:r>
            <a:r>
              <a:rPr b="1" lang="en-US" sz="1700">
                <a:solidFill>
                  <a:schemeClr val="dk1"/>
                </a:solidFill>
              </a:rPr>
              <a:t>Pearson Correlation</a:t>
            </a:r>
            <a:r>
              <a:rPr lang="en-US" sz="1700">
                <a:solidFill>
                  <a:schemeClr val="dk1"/>
                </a:solidFill>
              </a:rPr>
              <a:t> between time series</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51b6a09677_3_86"/>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15                                                                                                                  </a:t>
            </a:r>
            <a:endParaRPr sz="1500">
              <a:solidFill>
                <a:srgbClr val="94B3D6"/>
              </a:solidFill>
            </a:endParaRPr>
          </a:p>
        </p:txBody>
      </p:sp>
      <p:sp>
        <p:nvSpPr>
          <p:cNvPr id="261" name="Google Shape;261;g351b6a09677_3_86"/>
          <p:cNvSpPr txBox="1"/>
          <p:nvPr/>
        </p:nvSpPr>
        <p:spPr>
          <a:xfrm>
            <a:off x="572700" y="819750"/>
            <a:ext cx="10711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Glasser Parcellation</a:t>
            </a:r>
            <a:endParaRPr b="0" i="1" sz="2600" u="none" cap="none" strike="noStrike">
              <a:solidFill>
                <a:srgbClr val="000000"/>
              </a:solidFill>
              <a:latin typeface="Arial"/>
              <a:ea typeface="Arial"/>
              <a:cs typeface="Arial"/>
              <a:sym typeface="Arial"/>
            </a:endParaRPr>
          </a:p>
        </p:txBody>
      </p:sp>
      <p:pic>
        <p:nvPicPr>
          <p:cNvPr id="262" name="Google Shape;262;g351b6a09677_3_86"/>
          <p:cNvPicPr preferRelativeResize="0"/>
          <p:nvPr/>
        </p:nvPicPr>
        <p:blipFill rotWithShape="1">
          <a:blip r:embed="rId3">
            <a:alphaModFix/>
          </a:blip>
          <a:srcRect b="0" l="0" r="0" t="0"/>
          <a:stretch/>
        </p:blipFill>
        <p:spPr>
          <a:xfrm>
            <a:off x="3147670" y="1382802"/>
            <a:ext cx="5709085" cy="48401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51b6a09677_3_108"/>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16                                                                                                                  </a:t>
            </a:r>
            <a:endParaRPr sz="1500">
              <a:solidFill>
                <a:srgbClr val="94B3D6"/>
              </a:solidFill>
            </a:endParaRPr>
          </a:p>
        </p:txBody>
      </p:sp>
      <p:sp>
        <p:nvSpPr>
          <p:cNvPr id="268" name="Google Shape;268;g351b6a09677_3_108"/>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 </a:t>
            </a:r>
            <a:r>
              <a:rPr lang="en-US" sz="2600"/>
              <a:t>CAE Construction</a:t>
            </a:r>
            <a:endParaRPr b="0" i="1" sz="2600" u="none" cap="none" strike="noStrike">
              <a:solidFill>
                <a:srgbClr val="000000"/>
              </a:solidFill>
              <a:latin typeface="Arial"/>
              <a:ea typeface="Arial"/>
              <a:cs typeface="Arial"/>
              <a:sym typeface="Arial"/>
            </a:endParaRPr>
          </a:p>
        </p:txBody>
      </p:sp>
      <p:pic>
        <p:nvPicPr>
          <p:cNvPr id="269" name="Google Shape;269;g351b6a09677_3_108"/>
          <p:cNvPicPr preferRelativeResize="0"/>
          <p:nvPr/>
        </p:nvPicPr>
        <p:blipFill rotWithShape="1">
          <a:blip r:embed="rId3">
            <a:alphaModFix/>
          </a:blip>
          <a:srcRect b="0" l="0" r="0" t="0"/>
          <a:stretch/>
        </p:blipFill>
        <p:spPr>
          <a:xfrm>
            <a:off x="0" y="1915013"/>
            <a:ext cx="5368200" cy="3027974"/>
          </a:xfrm>
          <a:prstGeom prst="rect">
            <a:avLst/>
          </a:prstGeom>
          <a:noFill/>
          <a:ln>
            <a:noFill/>
          </a:ln>
        </p:spPr>
      </p:pic>
      <p:pic>
        <p:nvPicPr>
          <p:cNvPr id="270" name="Google Shape;270;g351b6a09677_3_108"/>
          <p:cNvPicPr preferRelativeResize="0"/>
          <p:nvPr/>
        </p:nvPicPr>
        <p:blipFill>
          <a:blip r:embed="rId4">
            <a:alphaModFix/>
          </a:blip>
          <a:stretch>
            <a:fillRect/>
          </a:stretch>
        </p:blipFill>
        <p:spPr>
          <a:xfrm>
            <a:off x="5597775" y="1573462"/>
            <a:ext cx="5945326" cy="468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51b6a09677_3_121"/>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17                                                                                                                  </a:t>
            </a:r>
            <a:endParaRPr sz="1500">
              <a:solidFill>
                <a:srgbClr val="94B3D6"/>
              </a:solidFill>
            </a:endParaRPr>
          </a:p>
        </p:txBody>
      </p:sp>
      <p:sp>
        <p:nvSpPr>
          <p:cNvPr id="276" name="Google Shape;276;g351b6a09677_3_121"/>
          <p:cNvSpPr txBox="1"/>
          <p:nvPr/>
        </p:nvSpPr>
        <p:spPr>
          <a:xfrm>
            <a:off x="496500" y="8197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 </a:t>
            </a:r>
            <a:r>
              <a:rPr lang="en-US" sz="2600"/>
              <a:t>Training </a:t>
            </a:r>
            <a:r>
              <a:rPr lang="en-US" sz="2600"/>
              <a:t>CAE </a:t>
            </a:r>
            <a:endParaRPr b="0" i="1" sz="2600" u="none" cap="none" strike="noStrike">
              <a:solidFill>
                <a:srgbClr val="000000"/>
              </a:solidFill>
              <a:latin typeface="Arial"/>
              <a:ea typeface="Arial"/>
              <a:cs typeface="Arial"/>
              <a:sym typeface="Arial"/>
            </a:endParaRPr>
          </a:p>
        </p:txBody>
      </p:sp>
      <p:pic>
        <p:nvPicPr>
          <p:cNvPr id="277" name="Google Shape;277;g351b6a09677_3_121"/>
          <p:cNvPicPr preferRelativeResize="0"/>
          <p:nvPr/>
        </p:nvPicPr>
        <p:blipFill rotWithShape="1">
          <a:blip r:embed="rId3">
            <a:alphaModFix/>
          </a:blip>
          <a:srcRect b="0" l="0" r="0" t="0"/>
          <a:stretch/>
        </p:blipFill>
        <p:spPr>
          <a:xfrm>
            <a:off x="228600" y="1457813"/>
            <a:ext cx="5368200" cy="3027974"/>
          </a:xfrm>
          <a:prstGeom prst="rect">
            <a:avLst/>
          </a:prstGeom>
          <a:noFill/>
          <a:ln>
            <a:noFill/>
          </a:ln>
        </p:spPr>
      </p:pic>
      <p:sp>
        <p:nvSpPr>
          <p:cNvPr id="278" name="Google Shape;278;g351b6a09677_3_121"/>
          <p:cNvSpPr txBox="1"/>
          <p:nvPr/>
        </p:nvSpPr>
        <p:spPr>
          <a:xfrm>
            <a:off x="5799150" y="1351100"/>
            <a:ext cx="5824800" cy="18777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dk1"/>
              </a:buClr>
              <a:buSzPts val="2200"/>
              <a:buFont typeface="Arial"/>
              <a:buChar char="●"/>
            </a:pPr>
            <a:r>
              <a:rPr lang="en-US" sz="2200">
                <a:solidFill>
                  <a:schemeClr val="dk1"/>
                </a:solidFill>
              </a:rPr>
              <a:t>Trained on Resting-state FC</a:t>
            </a:r>
            <a:endParaRPr sz="2200">
              <a:solidFill>
                <a:schemeClr val="dk1"/>
              </a:solidFill>
            </a:endParaRPr>
          </a:p>
          <a:p>
            <a:pPr indent="0" lvl="0" marL="0" marR="0" rtl="0" algn="l">
              <a:lnSpc>
                <a:spcPct val="100000"/>
              </a:lnSpc>
              <a:spcBef>
                <a:spcPts val="0"/>
              </a:spcBef>
              <a:spcAft>
                <a:spcPts val="0"/>
              </a:spcAft>
              <a:buNone/>
            </a:pPr>
            <a:r>
              <a:t/>
            </a:r>
            <a:endParaRPr sz="2200">
              <a:solidFill>
                <a:schemeClr val="dk1"/>
              </a:solidFill>
            </a:endParaRPr>
          </a:p>
          <a:p>
            <a:pPr indent="-368300" lvl="0" marL="457200" marR="0" rtl="0" algn="l">
              <a:lnSpc>
                <a:spcPct val="100000"/>
              </a:lnSpc>
              <a:spcBef>
                <a:spcPts val="0"/>
              </a:spcBef>
              <a:spcAft>
                <a:spcPts val="0"/>
              </a:spcAft>
              <a:buClr>
                <a:schemeClr val="dk1"/>
              </a:buClr>
              <a:buSzPts val="2200"/>
              <a:buChar char="●"/>
            </a:pPr>
            <a:r>
              <a:rPr lang="en-US" sz="2200">
                <a:solidFill>
                  <a:schemeClr val="dk1"/>
                </a:solidFill>
              </a:rPr>
              <a:t>Loss function = MSE Reconstruction error </a:t>
            </a:r>
            <a:endParaRPr sz="2200">
              <a:solidFill>
                <a:schemeClr val="dk1"/>
              </a:solidFill>
            </a:endParaRPr>
          </a:p>
          <a:p>
            <a:pPr indent="0" lvl="0" marL="0" marR="0" rtl="0" algn="l">
              <a:lnSpc>
                <a:spcPct val="100000"/>
              </a:lnSpc>
              <a:spcBef>
                <a:spcPts val="0"/>
              </a:spcBef>
              <a:spcAft>
                <a:spcPts val="0"/>
              </a:spcAft>
              <a:buNone/>
            </a:pPr>
            <a:r>
              <a:t/>
            </a:r>
            <a:endParaRPr sz="2200">
              <a:solidFill>
                <a:schemeClr val="dk1"/>
              </a:solidFill>
            </a:endParaRPr>
          </a:p>
          <a:p>
            <a:pPr indent="-368300" lvl="0" marL="457200" marR="0" rtl="0" algn="l">
              <a:lnSpc>
                <a:spcPct val="100000"/>
              </a:lnSpc>
              <a:spcBef>
                <a:spcPts val="0"/>
              </a:spcBef>
              <a:spcAft>
                <a:spcPts val="0"/>
              </a:spcAft>
              <a:buClr>
                <a:schemeClr val="dk1"/>
              </a:buClr>
              <a:buSzPts val="2200"/>
              <a:buFont typeface="Arial"/>
              <a:buChar char="●"/>
            </a:pPr>
            <a:r>
              <a:rPr lang="en-US" sz="2200">
                <a:solidFill>
                  <a:schemeClr val="dk1"/>
                </a:solidFill>
              </a:rPr>
              <a:t>Reconstructed output = group-wise FC</a:t>
            </a:r>
            <a:endParaRPr b="0" i="0" sz="2200" u="none" cap="none" strike="noStrike">
              <a:solidFill>
                <a:schemeClr val="dk1"/>
              </a:solidFill>
              <a:latin typeface="Arial"/>
              <a:ea typeface="Arial"/>
              <a:cs typeface="Arial"/>
              <a:sym typeface="Arial"/>
            </a:endParaRPr>
          </a:p>
        </p:txBody>
      </p:sp>
      <p:pic>
        <p:nvPicPr>
          <p:cNvPr id="279" name="Google Shape;279;g351b6a09677_3_121"/>
          <p:cNvPicPr preferRelativeResize="0"/>
          <p:nvPr/>
        </p:nvPicPr>
        <p:blipFill>
          <a:blip r:embed="rId4">
            <a:alphaModFix/>
          </a:blip>
          <a:stretch>
            <a:fillRect/>
          </a:stretch>
        </p:blipFill>
        <p:spPr>
          <a:xfrm>
            <a:off x="5913450" y="3491900"/>
            <a:ext cx="5710500" cy="28631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51b6a09677_3_142"/>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18                                                                                                                </a:t>
            </a:r>
            <a:endParaRPr sz="1500">
              <a:solidFill>
                <a:srgbClr val="94B3D6"/>
              </a:solidFill>
            </a:endParaRPr>
          </a:p>
        </p:txBody>
      </p:sp>
      <p:sp>
        <p:nvSpPr>
          <p:cNvPr id="285" name="Google Shape;285;g351b6a09677_3_142"/>
          <p:cNvSpPr txBox="1"/>
          <p:nvPr/>
        </p:nvSpPr>
        <p:spPr>
          <a:xfrm>
            <a:off x="496500" y="82330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Solution Approach: </a:t>
            </a:r>
            <a:r>
              <a:rPr lang="en-US" sz="2600"/>
              <a:t>SDL Theory (contd.) </a:t>
            </a:r>
            <a:endParaRPr b="0" i="1" sz="2600" u="none" cap="none" strike="noStrike">
              <a:solidFill>
                <a:srgbClr val="000000"/>
              </a:solidFill>
              <a:latin typeface="Arial"/>
              <a:ea typeface="Arial"/>
              <a:cs typeface="Arial"/>
              <a:sym typeface="Arial"/>
            </a:endParaRPr>
          </a:p>
        </p:txBody>
      </p:sp>
      <p:pic>
        <p:nvPicPr>
          <p:cNvPr id="286" name="Google Shape;286;g351b6a09677_3_142"/>
          <p:cNvPicPr preferRelativeResize="0"/>
          <p:nvPr/>
        </p:nvPicPr>
        <p:blipFill rotWithShape="1">
          <a:blip r:embed="rId3">
            <a:alphaModFix/>
          </a:blip>
          <a:srcRect b="0" l="0" r="0" t="0"/>
          <a:stretch/>
        </p:blipFill>
        <p:spPr>
          <a:xfrm>
            <a:off x="170500" y="1446525"/>
            <a:ext cx="7431967" cy="4832350"/>
          </a:xfrm>
          <a:prstGeom prst="rect">
            <a:avLst/>
          </a:prstGeom>
          <a:noFill/>
          <a:ln>
            <a:noFill/>
          </a:ln>
        </p:spPr>
      </p:pic>
      <p:sp>
        <p:nvSpPr>
          <p:cNvPr id="287" name="Google Shape;287;g351b6a09677_3_142"/>
          <p:cNvSpPr/>
          <p:nvPr/>
        </p:nvSpPr>
        <p:spPr>
          <a:xfrm>
            <a:off x="123100" y="1449025"/>
            <a:ext cx="7431900" cy="43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88" name="Google Shape;288;g351b6a09677_3_142"/>
          <p:cNvSpPr txBox="1"/>
          <p:nvPr/>
        </p:nvSpPr>
        <p:spPr>
          <a:xfrm>
            <a:off x="-79200" y="1449025"/>
            <a:ext cx="918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      </a:t>
            </a:r>
            <a:r>
              <a:rPr b="1" lang="en-US" sz="1600">
                <a:solidFill>
                  <a:srgbClr val="000000"/>
                </a:solidFill>
              </a:rPr>
              <a:t>Residual FC     </a:t>
            </a:r>
            <a:r>
              <a:rPr b="1" lang="en-US" sz="1600"/>
              <a:t> </a:t>
            </a:r>
            <a:r>
              <a:rPr b="1" lang="en-US" sz="1600">
                <a:solidFill>
                  <a:srgbClr val="000000"/>
                </a:solidFill>
              </a:rPr>
              <a:t>Group-wise FC using Spa</a:t>
            </a:r>
            <a:r>
              <a:rPr b="1" lang="en-US" sz="1600"/>
              <a:t>rse Coding    Refined FC</a:t>
            </a:r>
            <a:endParaRPr b="1" sz="1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51b6a09677_3_322"/>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19                                                                                                                </a:t>
            </a:r>
            <a:endParaRPr sz="1500">
              <a:solidFill>
                <a:srgbClr val="94B3D6"/>
              </a:solidFill>
            </a:endParaRPr>
          </a:p>
        </p:txBody>
      </p:sp>
      <p:sp>
        <p:nvSpPr>
          <p:cNvPr id="294" name="Google Shape;294;g351b6a09677_3_322"/>
          <p:cNvSpPr txBox="1"/>
          <p:nvPr/>
        </p:nvSpPr>
        <p:spPr>
          <a:xfrm>
            <a:off x="496500" y="82330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Solution Approach: </a:t>
            </a:r>
            <a:r>
              <a:rPr lang="en-US" sz="2600"/>
              <a:t>SDL Theory (contd.) </a:t>
            </a:r>
            <a:endParaRPr b="0" i="1" sz="2600" u="none" cap="none" strike="noStrike">
              <a:solidFill>
                <a:srgbClr val="000000"/>
              </a:solidFill>
              <a:latin typeface="Arial"/>
              <a:ea typeface="Arial"/>
              <a:cs typeface="Arial"/>
              <a:sym typeface="Arial"/>
            </a:endParaRPr>
          </a:p>
        </p:txBody>
      </p:sp>
      <p:pic>
        <p:nvPicPr>
          <p:cNvPr id="295" name="Google Shape;295;g351b6a09677_3_322"/>
          <p:cNvPicPr preferRelativeResize="0"/>
          <p:nvPr/>
        </p:nvPicPr>
        <p:blipFill rotWithShape="1">
          <a:blip r:embed="rId3">
            <a:alphaModFix/>
          </a:blip>
          <a:srcRect b="0" l="0" r="0" t="0"/>
          <a:stretch/>
        </p:blipFill>
        <p:spPr>
          <a:xfrm>
            <a:off x="170500" y="1446525"/>
            <a:ext cx="7431967" cy="4832350"/>
          </a:xfrm>
          <a:prstGeom prst="rect">
            <a:avLst/>
          </a:prstGeom>
          <a:noFill/>
          <a:ln>
            <a:noFill/>
          </a:ln>
        </p:spPr>
      </p:pic>
      <p:sp>
        <p:nvSpPr>
          <p:cNvPr id="296" name="Google Shape;296;g351b6a09677_3_322"/>
          <p:cNvSpPr/>
          <p:nvPr/>
        </p:nvSpPr>
        <p:spPr>
          <a:xfrm>
            <a:off x="123100" y="1449025"/>
            <a:ext cx="7431900" cy="43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97" name="Google Shape;297;g351b6a09677_3_322"/>
          <p:cNvSpPr txBox="1"/>
          <p:nvPr/>
        </p:nvSpPr>
        <p:spPr>
          <a:xfrm>
            <a:off x="-79200" y="1449025"/>
            <a:ext cx="918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      </a:t>
            </a:r>
            <a:r>
              <a:rPr b="1" lang="en-US" sz="1600">
                <a:solidFill>
                  <a:srgbClr val="000000"/>
                </a:solidFill>
              </a:rPr>
              <a:t>Residual FC     </a:t>
            </a:r>
            <a:r>
              <a:rPr b="1" lang="en-US" sz="1600"/>
              <a:t> </a:t>
            </a:r>
            <a:r>
              <a:rPr b="1" lang="en-US" sz="1600">
                <a:solidFill>
                  <a:srgbClr val="000000"/>
                </a:solidFill>
              </a:rPr>
              <a:t>Group-wise FC using Spa</a:t>
            </a:r>
            <a:r>
              <a:rPr b="1" lang="en-US" sz="1600"/>
              <a:t>rse Coding    Refined FC</a:t>
            </a:r>
            <a:endParaRPr b="1" sz="1600">
              <a:solidFill>
                <a:srgbClr val="000000"/>
              </a:solidFill>
            </a:endParaRPr>
          </a:p>
        </p:txBody>
      </p:sp>
      <p:sp>
        <p:nvSpPr>
          <p:cNvPr id="298" name="Google Shape;298;g351b6a09677_3_322"/>
          <p:cNvSpPr txBox="1"/>
          <p:nvPr/>
        </p:nvSpPr>
        <p:spPr>
          <a:xfrm>
            <a:off x="7126825" y="3262725"/>
            <a:ext cx="581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B1B1B"/>
                </a:solidFill>
                <a:highlight>
                  <a:srgbClr val="FFFFFF"/>
                </a:highlight>
                <a:latin typeface="Arial"/>
                <a:ea typeface="Arial"/>
                <a:cs typeface="Arial"/>
                <a:sym typeface="Arial"/>
              </a:rPr>
              <a:t>L</a:t>
            </a:r>
            <a:r>
              <a:rPr b="1" i="0" lang="en-US" sz="1800" u="none" cap="none" strike="noStrike">
                <a:solidFill>
                  <a:srgbClr val="1B1B1B"/>
                </a:solidFill>
                <a:highlight>
                  <a:srgbClr val="FFFFFF"/>
                </a:highlight>
                <a:latin typeface="Arial"/>
                <a:ea typeface="Arial"/>
                <a:cs typeface="Arial"/>
                <a:sym typeface="Arial"/>
              </a:rPr>
              <a:t> </a:t>
            </a:r>
            <a:r>
              <a:rPr b="0" i="0" lang="en-US" sz="1800" u="none" cap="none" strike="noStrike">
                <a:solidFill>
                  <a:srgbClr val="1B1B1B"/>
                </a:solidFill>
                <a:highlight>
                  <a:srgbClr val="FFFFFF"/>
                </a:highlight>
                <a:latin typeface="Arial"/>
                <a:ea typeface="Arial"/>
                <a:cs typeface="Arial"/>
                <a:sym typeface="Arial"/>
              </a:rPr>
              <a:t>: model parameter to control the sparsity </a:t>
            </a:r>
            <a:endParaRPr b="0" i="0" sz="1800" u="none" cap="none" strike="noStrike">
              <a:solidFill>
                <a:srgbClr val="1B1B1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B1B1B"/>
                </a:solidFill>
                <a:highlight>
                  <a:srgbClr val="FFFFFF"/>
                </a:highlight>
                <a:latin typeface="Arial"/>
                <a:ea typeface="Arial"/>
                <a:cs typeface="Arial"/>
                <a:sym typeface="Arial"/>
              </a:rPr>
              <a:t>level of dictionaries. </a:t>
            </a:r>
            <a:endParaRPr b="0" i="0" sz="1800" u="none" cap="none" strike="noStrike">
              <a:solidFill>
                <a:srgbClr val="1B1B1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B1B1B"/>
                </a:solidFill>
                <a:highlight>
                  <a:srgbClr val="FFFFFF"/>
                </a:highlight>
                <a:latin typeface="Arial"/>
                <a:ea typeface="Arial"/>
                <a:cs typeface="Arial"/>
                <a:sym typeface="Arial"/>
              </a:rPr>
              <a:t>D</a:t>
            </a:r>
            <a:r>
              <a:rPr b="1" i="0" lang="en-US" sz="1800" u="none" cap="none" strike="noStrike">
                <a:solidFill>
                  <a:srgbClr val="1B1B1B"/>
                </a:solidFill>
                <a:highlight>
                  <a:srgbClr val="FFFFFF"/>
                </a:highlight>
                <a:latin typeface="Arial"/>
                <a:ea typeface="Arial"/>
                <a:cs typeface="Arial"/>
                <a:sym typeface="Arial"/>
              </a:rPr>
              <a:t> </a:t>
            </a:r>
            <a:r>
              <a:rPr b="0" i="0" lang="en-US" sz="1800" u="none" cap="none" strike="noStrike">
                <a:solidFill>
                  <a:srgbClr val="1B1B1B"/>
                </a:solidFill>
                <a:highlight>
                  <a:srgbClr val="FFFFFF"/>
                </a:highlight>
                <a:latin typeface="Arial"/>
                <a:ea typeface="Arial"/>
                <a:cs typeface="Arial"/>
                <a:sym typeface="Arial"/>
              </a:rPr>
              <a:t>∈ </a:t>
            </a:r>
            <a:r>
              <a:rPr b="0" i="1" lang="en-US" sz="1800" u="none" cap="none" strike="noStrike">
                <a:solidFill>
                  <a:srgbClr val="1B1B1B"/>
                </a:solidFill>
                <a:highlight>
                  <a:srgbClr val="FFFFFF"/>
                </a:highlight>
                <a:latin typeface="Arial"/>
                <a:ea typeface="Arial"/>
                <a:cs typeface="Arial"/>
                <a:sym typeface="Arial"/>
              </a:rPr>
              <a:t>ℝ</a:t>
            </a:r>
            <a:r>
              <a:rPr b="0" baseline="30000" i="1" lang="en-US" sz="1800" u="none" cap="none" strike="noStrike">
                <a:solidFill>
                  <a:srgbClr val="1B1B1B"/>
                </a:solidFill>
                <a:highlight>
                  <a:srgbClr val="FFFFFF"/>
                </a:highlight>
                <a:latin typeface="Arial"/>
                <a:ea typeface="Arial"/>
                <a:cs typeface="Arial"/>
                <a:sym typeface="Arial"/>
              </a:rPr>
              <a:t>m</a:t>
            </a:r>
            <a:r>
              <a:rPr b="0" baseline="30000" i="0" lang="en-US" sz="1800" u="none" cap="none" strike="noStrike">
                <a:solidFill>
                  <a:srgbClr val="1B1B1B"/>
                </a:solidFill>
                <a:highlight>
                  <a:srgbClr val="FFFFFF"/>
                </a:highlight>
                <a:latin typeface="Arial"/>
                <a:ea typeface="Arial"/>
                <a:cs typeface="Arial"/>
                <a:sym typeface="Arial"/>
              </a:rPr>
              <a:t> × </a:t>
            </a:r>
            <a:r>
              <a:rPr b="0" baseline="30000" i="1" lang="en-US" sz="1800" u="none" cap="none" strike="noStrike">
                <a:solidFill>
                  <a:srgbClr val="1B1B1B"/>
                </a:solidFill>
                <a:highlight>
                  <a:srgbClr val="FFFFFF"/>
                </a:highlight>
                <a:latin typeface="Arial"/>
                <a:ea typeface="Arial"/>
                <a:cs typeface="Arial"/>
                <a:sym typeface="Arial"/>
              </a:rPr>
              <a:t>K</a:t>
            </a:r>
            <a:r>
              <a:rPr b="0" i="0" lang="en-US" sz="1800" u="none" cap="none" strike="noStrike">
                <a:solidFill>
                  <a:srgbClr val="1B1B1B"/>
                </a:solidFill>
                <a:highlight>
                  <a:srgbClr val="FFFFFF"/>
                </a:highlight>
                <a:latin typeface="Arial"/>
                <a:ea typeface="Arial"/>
                <a:cs typeface="Arial"/>
                <a:sym typeface="Arial"/>
              </a:rPr>
              <a:t> : dictionaries</a:t>
            </a:r>
            <a:endParaRPr b="0" i="0" sz="1800" u="none" cap="none" strike="noStrike">
              <a:solidFill>
                <a:srgbClr val="1B1B1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B1B1B"/>
                </a:solidFill>
                <a:highlight>
                  <a:srgbClr val="FFFFFF"/>
                </a:highlight>
                <a:latin typeface="Arial"/>
                <a:ea typeface="Arial"/>
                <a:cs typeface="Arial"/>
                <a:sym typeface="Arial"/>
              </a:rPr>
              <a:t>K </a:t>
            </a:r>
            <a:r>
              <a:rPr b="0" i="0" lang="en-US" sz="1800" u="none" cap="none" strike="noStrike">
                <a:solidFill>
                  <a:srgbClr val="1B1B1B"/>
                </a:solidFill>
                <a:highlight>
                  <a:srgbClr val="FFFFFF"/>
                </a:highlight>
                <a:latin typeface="Arial"/>
                <a:ea typeface="Arial"/>
                <a:cs typeface="Arial"/>
                <a:sym typeface="Arial"/>
              </a:rPr>
              <a:t>:  the size of dictionaries</a:t>
            </a:r>
            <a:endParaRPr b="0" i="0" sz="1800" u="none" cap="none" strike="noStrike">
              <a:solidFill>
                <a:srgbClr val="1B1B1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1B1B1B"/>
                </a:solidFill>
                <a:highlight>
                  <a:srgbClr val="FFFFFF"/>
                </a:highlight>
                <a:latin typeface="Arial"/>
                <a:ea typeface="Arial"/>
                <a:cs typeface="Arial"/>
                <a:sym typeface="Arial"/>
              </a:rPr>
              <a:t>X</a:t>
            </a:r>
            <a:r>
              <a:rPr b="1" i="0" lang="en-US" sz="1800" u="none" cap="none" strike="noStrike">
                <a:solidFill>
                  <a:srgbClr val="1B1B1B"/>
                </a:solidFill>
                <a:highlight>
                  <a:srgbClr val="FFFFFF"/>
                </a:highlight>
                <a:latin typeface="Arial"/>
                <a:ea typeface="Arial"/>
                <a:cs typeface="Arial"/>
                <a:sym typeface="Arial"/>
              </a:rPr>
              <a:t> </a:t>
            </a:r>
            <a:r>
              <a:rPr b="0" i="0" lang="en-US" sz="1800" u="none" cap="none" strike="noStrike">
                <a:solidFill>
                  <a:srgbClr val="1B1B1B"/>
                </a:solidFill>
                <a:highlight>
                  <a:srgbClr val="FFFFFF"/>
                </a:highlight>
                <a:latin typeface="Arial"/>
                <a:ea typeface="Arial"/>
                <a:cs typeface="Arial"/>
                <a:sym typeface="Arial"/>
              </a:rPr>
              <a:t>= [</a:t>
            </a:r>
            <a:r>
              <a:rPr b="0" i="1" lang="en-US" sz="1800" u="none" cap="none" strike="noStrike">
                <a:solidFill>
                  <a:srgbClr val="1B1B1B"/>
                </a:solidFill>
                <a:highlight>
                  <a:srgbClr val="FFFFFF"/>
                </a:highlight>
                <a:latin typeface="Arial"/>
                <a:ea typeface="Arial"/>
                <a:cs typeface="Arial"/>
                <a:sym typeface="Arial"/>
              </a:rPr>
              <a:t>x</a:t>
            </a:r>
            <a:r>
              <a:rPr b="0" baseline="-25000" i="0" lang="en-US" sz="1800" u="none" cap="none" strike="noStrike">
                <a:solidFill>
                  <a:srgbClr val="1B1B1B"/>
                </a:solidFill>
                <a:highlight>
                  <a:srgbClr val="FFFFFF"/>
                </a:highlight>
                <a:latin typeface="Arial"/>
                <a:ea typeface="Arial"/>
                <a:cs typeface="Arial"/>
                <a:sym typeface="Arial"/>
              </a:rPr>
              <a:t>1</a:t>
            </a:r>
            <a:r>
              <a:rPr b="0" i="0" lang="en-US" sz="1800" u="none" cap="none" strike="noStrike">
                <a:solidFill>
                  <a:srgbClr val="1B1B1B"/>
                </a:solidFill>
                <a:highlight>
                  <a:srgbClr val="FFFFFF"/>
                </a:highlight>
                <a:latin typeface="Arial"/>
                <a:ea typeface="Arial"/>
                <a:cs typeface="Arial"/>
                <a:sym typeface="Arial"/>
              </a:rPr>
              <a:t>, </a:t>
            </a:r>
            <a:r>
              <a:rPr b="0" i="1" lang="en-US" sz="1800" u="none" cap="none" strike="noStrike">
                <a:solidFill>
                  <a:srgbClr val="1B1B1B"/>
                </a:solidFill>
                <a:highlight>
                  <a:srgbClr val="FFFFFF"/>
                </a:highlight>
                <a:latin typeface="Arial"/>
                <a:ea typeface="Arial"/>
                <a:cs typeface="Arial"/>
                <a:sym typeface="Arial"/>
              </a:rPr>
              <a:t>x</a:t>
            </a:r>
            <a:r>
              <a:rPr b="0" baseline="-25000" i="0" lang="en-US" sz="1800" u="none" cap="none" strike="noStrike">
                <a:solidFill>
                  <a:srgbClr val="1B1B1B"/>
                </a:solidFill>
                <a:highlight>
                  <a:srgbClr val="FFFFFF"/>
                </a:highlight>
                <a:latin typeface="Arial"/>
                <a:ea typeface="Arial"/>
                <a:cs typeface="Arial"/>
                <a:sym typeface="Arial"/>
              </a:rPr>
              <a:t>2</a:t>
            </a:r>
            <a:r>
              <a:rPr b="0" i="0" lang="en-US" sz="1800" u="none" cap="none" strike="noStrike">
                <a:solidFill>
                  <a:srgbClr val="1B1B1B"/>
                </a:solidFill>
                <a:highlight>
                  <a:srgbClr val="FFFFFF"/>
                </a:highlight>
                <a:latin typeface="Arial"/>
                <a:ea typeface="Arial"/>
                <a:cs typeface="Arial"/>
                <a:sym typeface="Arial"/>
              </a:rPr>
              <a:t>, …, </a:t>
            </a:r>
            <a:r>
              <a:rPr b="0" i="1" lang="en-US" sz="1800" u="none" cap="none" strike="noStrike">
                <a:solidFill>
                  <a:srgbClr val="1B1B1B"/>
                </a:solidFill>
                <a:highlight>
                  <a:srgbClr val="FFFFFF"/>
                </a:highlight>
                <a:latin typeface="Arial"/>
                <a:ea typeface="Arial"/>
                <a:cs typeface="Arial"/>
                <a:sym typeface="Arial"/>
              </a:rPr>
              <a:t>x</a:t>
            </a:r>
            <a:r>
              <a:rPr b="0" baseline="-25000" i="1" lang="en-US" sz="1800" u="none" cap="none" strike="noStrike">
                <a:solidFill>
                  <a:srgbClr val="1B1B1B"/>
                </a:solidFill>
                <a:highlight>
                  <a:srgbClr val="FFFFFF"/>
                </a:highlight>
                <a:latin typeface="Arial"/>
                <a:ea typeface="Arial"/>
                <a:cs typeface="Arial"/>
                <a:sym typeface="Arial"/>
              </a:rPr>
              <a:t>K</a:t>
            </a:r>
            <a:r>
              <a:rPr b="0" i="0" lang="en-US" sz="1800" u="none" cap="none" strike="noStrike">
                <a:solidFill>
                  <a:srgbClr val="1B1B1B"/>
                </a:solidFill>
                <a:highlight>
                  <a:srgbClr val="FFFFFF"/>
                </a:highlight>
                <a:latin typeface="Arial"/>
                <a:ea typeface="Arial"/>
                <a:cs typeface="Arial"/>
                <a:sym typeface="Arial"/>
              </a:rPr>
              <a:t>] ∈ </a:t>
            </a:r>
            <a:r>
              <a:rPr b="0" i="1" lang="en-US" sz="1800" u="none" cap="none" strike="noStrike">
                <a:solidFill>
                  <a:srgbClr val="1B1B1B"/>
                </a:solidFill>
                <a:highlight>
                  <a:srgbClr val="FFFFFF"/>
                </a:highlight>
                <a:latin typeface="Arial"/>
                <a:ea typeface="Arial"/>
                <a:cs typeface="Arial"/>
                <a:sym typeface="Arial"/>
              </a:rPr>
              <a:t>ℝ</a:t>
            </a:r>
            <a:r>
              <a:rPr b="0" baseline="30000" i="1" lang="en-US" sz="1800" u="none" cap="none" strike="noStrike">
                <a:solidFill>
                  <a:srgbClr val="1B1B1B"/>
                </a:solidFill>
                <a:highlight>
                  <a:srgbClr val="FFFFFF"/>
                </a:highlight>
                <a:latin typeface="Arial"/>
                <a:ea typeface="Arial"/>
                <a:cs typeface="Arial"/>
                <a:sym typeface="Arial"/>
              </a:rPr>
              <a:t>K</a:t>
            </a:r>
            <a:r>
              <a:rPr b="0" baseline="30000" i="0" lang="en-US" sz="1800" u="none" cap="none" strike="noStrike">
                <a:solidFill>
                  <a:srgbClr val="1B1B1B"/>
                </a:solidFill>
                <a:highlight>
                  <a:srgbClr val="FFFFFF"/>
                </a:highlight>
                <a:latin typeface="Arial"/>
                <a:ea typeface="Arial"/>
                <a:cs typeface="Arial"/>
                <a:sym typeface="Arial"/>
              </a:rPr>
              <a:t> × </a:t>
            </a:r>
            <a:r>
              <a:rPr b="0" baseline="30000" i="1" lang="en-US" sz="1800" u="none" cap="none" strike="noStrike">
                <a:solidFill>
                  <a:srgbClr val="1B1B1B"/>
                </a:solidFill>
                <a:highlight>
                  <a:srgbClr val="FFFFFF"/>
                </a:highlight>
                <a:latin typeface="Arial"/>
                <a:ea typeface="Arial"/>
                <a:cs typeface="Arial"/>
                <a:sym typeface="Arial"/>
              </a:rPr>
              <a:t>n</a:t>
            </a:r>
            <a:r>
              <a:rPr b="0" i="0" lang="en-US" sz="1800" u="none" cap="none" strike="noStrike">
                <a:solidFill>
                  <a:srgbClr val="1B1B1B"/>
                </a:solidFill>
                <a:highlight>
                  <a:srgbClr val="FFFFFF"/>
                </a:highlight>
                <a:latin typeface="Arial"/>
                <a:ea typeface="Arial"/>
                <a:cs typeface="Arial"/>
                <a:sym typeface="Arial"/>
              </a:rPr>
              <a:t>  : representation matrix</a:t>
            </a:r>
            <a:endParaRPr b="0" i="0" sz="1800" u="none" cap="none" strike="noStrike">
              <a:solidFill>
                <a:srgbClr val="1B1B1B"/>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B1B1B"/>
                </a:solidFill>
                <a:highlight>
                  <a:srgbClr val="FFFFFF"/>
                </a:highlight>
                <a:latin typeface="Arial"/>
                <a:ea typeface="Arial"/>
                <a:cs typeface="Arial"/>
                <a:sym typeface="Arial"/>
              </a:rPr>
              <a:t>∥ · ∥</a:t>
            </a:r>
            <a:r>
              <a:rPr b="0" baseline="-25000" i="0" lang="en-US" sz="1800" u="none" cap="none" strike="noStrike">
                <a:solidFill>
                  <a:srgbClr val="1B1B1B"/>
                </a:solidFill>
                <a:highlight>
                  <a:srgbClr val="FFFFFF"/>
                </a:highlight>
                <a:latin typeface="Arial"/>
                <a:ea typeface="Arial"/>
                <a:cs typeface="Arial"/>
                <a:sym typeface="Arial"/>
              </a:rPr>
              <a:t>0</a:t>
            </a:r>
            <a:r>
              <a:rPr b="0" i="0" lang="en-US" sz="1800" u="none" cap="none" strike="noStrike">
                <a:solidFill>
                  <a:srgbClr val="1B1B1B"/>
                </a:solidFill>
                <a:highlight>
                  <a:srgbClr val="FFFFFF"/>
                </a:highlight>
                <a:latin typeface="Arial"/>
                <a:ea typeface="Arial"/>
                <a:cs typeface="Arial"/>
                <a:sym typeface="Arial"/>
              </a:rPr>
              <a:t>, ∥  · ∥</a:t>
            </a:r>
            <a:r>
              <a:rPr b="0" baseline="-25000" i="1" lang="en-US" sz="1800" u="none" cap="none" strike="noStrike">
                <a:solidFill>
                  <a:srgbClr val="1B1B1B"/>
                </a:solidFill>
                <a:highlight>
                  <a:srgbClr val="FFFFFF"/>
                </a:highlight>
                <a:latin typeface="Arial"/>
                <a:ea typeface="Arial"/>
                <a:cs typeface="Arial"/>
                <a:sym typeface="Arial"/>
              </a:rPr>
              <a:t>F</a:t>
            </a:r>
            <a:r>
              <a:rPr b="0" i="0" lang="en-US" sz="1800" u="none" cap="none" strike="noStrike">
                <a:solidFill>
                  <a:srgbClr val="1B1B1B"/>
                </a:solidFill>
                <a:highlight>
                  <a:srgbClr val="FFFFFF"/>
                </a:highlight>
                <a:latin typeface="Arial"/>
                <a:ea typeface="Arial"/>
                <a:cs typeface="Arial"/>
                <a:sym typeface="Arial"/>
              </a:rPr>
              <a:t> : 0 and Frobenius norm</a:t>
            </a:r>
            <a:endParaRPr b="0" i="0" sz="1800" u="none" cap="none" strike="noStrike">
              <a:solidFill>
                <a:srgbClr val="1B1B1B"/>
              </a:solidFill>
              <a:highlight>
                <a:srgbClr val="FFFFFF"/>
              </a:highlight>
              <a:latin typeface="Arial"/>
              <a:ea typeface="Arial"/>
              <a:cs typeface="Arial"/>
              <a:sym typeface="Arial"/>
            </a:endParaRPr>
          </a:p>
        </p:txBody>
      </p:sp>
      <p:pic>
        <p:nvPicPr>
          <p:cNvPr id="299" name="Google Shape;299;g351b6a09677_3_322"/>
          <p:cNvPicPr preferRelativeResize="0"/>
          <p:nvPr/>
        </p:nvPicPr>
        <p:blipFill rotWithShape="1">
          <a:blip r:embed="rId4">
            <a:alphaModFix/>
          </a:blip>
          <a:srcRect b="0" l="0" r="0" t="0"/>
          <a:stretch/>
        </p:blipFill>
        <p:spPr>
          <a:xfrm>
            <a:off x="7192100" y="2014348"/>
            <a:ext cx="4477200" cy="123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1872a70026_0_27"/>
          <p:cNvSpPr txBox="1"/>
          <p:nvPr>
            <p:ph idx="12" type="sldNum"/>
          </p:nvPr>
        </p:nvSpPr>
        <p:spPr>
          <a:xfrm>
            <a:off x="8461242" y="4691880"/>
            <a:ext cx="2680200" cy="316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5" name="Google Shape;95;g31872a70026_0_27"/>
          <p:cNvSpPr txBox="1"/>
          <p:nvPr/>
        </p:nvSpPr>
        <p:spPr>
          <a:xfrm>
            <a:off x="768873" y="860788"/>
            <a:ext cx="10407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Brain Fingerprinting: Overview</a:t>
            </a:r>
            <a:endParaRPr b="0" i="1" sz="2600" u="none" cap="none" strike="noStrike">
              <a:solidFill>
                <a:srgbClr val="000000"/>
              </a:solidFill>
              <a:latin typeface="Arial"/>
              <a:ea typeface="Arial"/>
              <a:cs typeface="Arial"/>
              <a:sym typeface="Arial"/>
            </a:endParaRPr>
          </a:p>
        </p:txBody>
      </p:sp>
      <p:pic>
        <p:nvPicPr>
          <p:cNvPr id="96" name="Google Shape;96;g31872a70026_0_27"/>
          <p:cNvPicPr preferRelativeResize="0"/>
          <p:nvPr/>
        </p:nvPicPr>
        <p:blipFill rotWithShape="1">
          <a:blip r:embed="rId3">
            <a:alphaModFix/>
          </a:blip>
          <a:srcRect b="0" l="0" r="0" t="0"/>
          <a:stretch/>
        </p:blipFill>
        <p:spPr>
          <a:xfrm>
            <a:off x="627513" y="1551204"/>
            <a:ext cx="4535043" cy="4169695"/>
          </a:xfrm>
          <a:prstGeom prst="rect">
            <a:avLst/>
          </a:prstGeom>
          <a:noFill/>
          <a:ln>
            <a:noFill/>
          </a:ln>
        </p:spPr>
      </p:pic>
      <p:sp>
        <p:nvSpPr>
          <p:cNvPr id="97" name="Google Shape;97;g31872a70026_0_27"/>
          <p:cNvSpPr txBox="1"/>
          <p:nvPr/>
        </p:nvSpPr>
        <p:spPr>
          <a:xfrm>
            <a:off x="5799146" y="1579704"/>
            <a:ext cx="5710500" cy="42483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We have unique brains with unique</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Structural, functional and dynamical properties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Shaped by genetics, environment and experiences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Uniqueness is characterized by differences in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Learning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Memory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Cognitive processing </a:t>
            </a:r>
            <a:endParaRPr b="0" i="0" sz="2400" u="none" cap="none" strike="noStrike">
              <a:solidFill>
                <a:schemeClr val="dk1"/>
              </a:solidFill>
              <a:latin typeface="Arial"/>
              <a:ea typeface="Arial"/>
              <a:cs typeface="Arial"/>
              <a:sym typeface="Arial"/>
            </a:endParaRPr>
          </a:p>
        </p:txBody>
      </p:sp>
      <p:sp>
        <p:nvSpPr>
          <p:cNvPr id="98" name="Google Shape;98;g31872a70026_0_27"/>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                                                                                                                  </a:t>
            </a:r>
            <a:endParaRPr sz="1500">
              <a:solidFill>
                <a:srgbClr val="94B3D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51b6a09677_3_293"/>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20                                                                                                                 </a:t>
            </a:r>
            <a:endParaRPr sz="1500">
              <a:solidFill>
                <a:srgbClr val="94B3D6"/>
              </a:solidFill>
            </a:endParaRPr>
          </a:p>
        </p:txBody>
      </p:sp>
      <p:sp>
        <p:nvSpPr>
          <p:cNvPr id="305" name="Google Shape;305;g351b6a09677_3_293"/>
          <p:cNvSpPr txBox="1"/>
          <p:nvPr/>
        </p:nvSpPr>
        <p:spPr>
          <a:xfrm>
            <a:off x="496500" y="89950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Solution Approach: </a:t>
            </a:r>
            <a:r>
              <a:rPr lang="en-US" sz="2600"/>
              <a:t>SDL Implementation</a:t>
            </a:r>
            <a:endParaRPr b="0" i="1" sz="2600" u="none" cap="none" strike="noStrike">
              <a:solidFill>
                <a:srgbClr val="000000"/>
              </a:solidFill>
              <a:latin typeface="Arial"/>
              <a:ea typeface="Arial"/>
              <a:cs typeface="Arial"/>
              <a:sym typeface="Arial"/>
            </a:endParaRPr>
          </a:p>
        </p:txBody>
      </p:sp>
      <p:sp>
        <p:nvSpPr>
          <p:cNvPr id="306" name="Google Shape;306;g351b6a09677_3_293"/>
          <p:cNvSpPr txBox="1"/>
          <p:nvPr/>
        </p:nvSpPr>
        <p:spPr>
          <a:xfrm>
            <a:off x="550250" y="1590725"/>
            <a:ext cx="10938900" cy="892800"/>
          </a:xfrm>
          <a:prstGeom prst="rect">
            <a:avLst/>
          </a:prstGeom>
          <a:solidFill>
            <a:schemeClr val="lt1"/>
          </a:solid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k-SVD algorithm</a:t>
            </a:r>
            <a:r>
              <a:rPr b="0" i="0" lang="en-US" sz="2300" u="none" cap="none" strike="noStrike">
                <a:solidFill>
                  <a:schemeClr val="dk1"/>
                </a:solidFill>
                <a:latin typeface="Arial"/>
                <a:ea typeface="Arial"/>
                <a:cs typeface="Arial"/>
                <a:sym typeface="Arial"/>
              </a:rPr>
              <a:t> used for implementing Sparse Dictionary Learning</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p:txBody>
      </p:sp>
      <p:sp>
        <p:nvSpPr>
          <p:cNvPr id="307" name="Google Shape;307;g351b6a09677_3_293"/>
          <p:cNvSpPr/>
          <p:nvPr/>
        </p:nvSpPr>
        <p:spPr>
          <a:xfrm>
            <a:off x="677141" y="2348985"/>
            <a:ext cx="3198600" cy="2287500"/>
          </a:xfrm>
          <a:prstGeom prst="rect">
            <a:avLst/>
          </a:prstGeom>
          <a:solidFill>
            <a:schemeClr val="lt1"/>
          </a:solidFill>
          <a:ln cap="flat" cmpd="sng" w="3810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Initialize Dictionary</a:t>
            </a:r>
            <a:endParaRPr b="1" sz="1800"/>
          </a:p>
        </p:txBody>
      </p:sp>
      <p:sp>
        <p:nvSpPr>
          <p:cNvPr id="308" name="Google Shape;308;g351b6a09677_3_293"/>
          <p:cNvSpPr/>
          <p:nvPr/>
        </p:nvSpPr>
        <p:spPr>
          <a:xfrm>
            <a:off x="3958236" y="3316414"/>
            <a:ext cx="476400" cy="207000"/>
          </a:xfrm>
          <a:prstGeom prst="rightArrow">
            <a:avLst>
              <a:gd fmla="val 50000" name="adj1"/>
              <a:gd fmla="val 50000" name="adj2"/>
            </a:avLst>
          </a:prstGeom>
          <a:solidFill>
            <a:schemeClr val="dk1"/>
          </a:solidFill>
          <a:ln cap="flat" cmpd="sng" w="3810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g351b6a09677_3_293"/>
          <p:cNvSpPr/>
          <p:nvPr/>
        </p:nvSpPr>
        <p:spPr>
          <a:xfrm>
            <a:off x="4483948" y="2348985"/>
            <a:ext cx="3198600" cy="2287500"/>
          </a:xfrm>
          <a:prstGeom prst="rect">
            <a:avLst/>
          </a:prstGeom>
          <a:solidFill>
            <a:schemeClr val="lt1"/>
          </a:solidFill>
          <a:ln cap="flat" cmpd="sng" w="3810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b="1" lang="en-US" sz="1800"/>
              <a:t>Sparse Coding using OMP Algorithm</a:t>
            </a:r>
            <a:endParaRPr b="1" sz="1800"/>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Solve for X while keeping D fixed such that X is L-sparse</a:t>
            </a:r>
            <a:endParaRPr sz="1800">
              <a:solidFill>
                <a:schemeClr val="dk1"/>
              </a:solidFill>
            </a:endParaRPr>
          </a:p>
          <a:p>
            <a:pPr indent="0" lvl="0" marL="0" rtl="0" algn="ctr">
              <a:spcBef>
                <a:spcPts val="0"/>
              </a:spcBef>
              <a:spcAft>
                <a:spcPts val="0"/>
              </a:spcAft>
              <a:buClr>
                <a:schemeClr val="dk1"/>
              </a:buClr>
              <a:buSzPts val="2300"/>
              <a:buFont typeface="Arial"/>
              <a:buNone/>
            </a:pPr>
            <a:r>
              <a:t/>
            </a:r>
            <a:endParaRPr sz="1800">
              <a:solidFill>
                <a:schemeClr val="dk1"/>
              </a:solidFill>
            </a:endParaRPr>
          </a:p>
          <a:p>
            <a:pPr indent="0" lvl="0" marL="0" rtl="0" algn="ctr">
              <a:spcBef>
                <a:spcPts val="0"/>
              </a:spcBef>
              <a:spcAft>
                <a:spcPts val="0"/>
              </a:spcAft>
              <a:buNone/>
            </a:pPr>
            <a:r>
              <a:t/>
            </a:r>
            <a:endParaRPr sz="1800"/>
          </a:p>
        </p:txBody>
      </p:sp>
      <p:sp>
        <p:nvSpPr>
          <p:cNvPr id="310" name="Google Shape;310;g351b6a09677_3_293"/>
          <p:cNvSpPr/>
          <p:nvPr/>
        </p:nvSpPr>
        <p:spPr>
          <a:xfrm>
            <a:off x="8290756" y="2348985"/>
            <a:ext cx="3198600" cy="2287500"/>
          </a:xfrm>
          <a:prstGeom prst="rect">
            <a:avLst/>
          </a:prstGeom>
          <a:solidFill>
            <a:schemeClr val="lt1"/>
          </a:solidFill>
          <a:ln cap="flat" cmpd="sng" w="3810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b="1" lang="en-US" sz="1800"/>
              <a:t>Dictionary update using SVD </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en-US" sz="1800">
                <a:solidFill>
                  <a:schemeClr val="dk1"/>
                </a:solidFill>
              </a:rPr>
              <a:t>D is refined to represent residuals keeping the sparsity of X fixed</a:t>
            </a:r>
            <a:endParaRPr sz="1800">
              <a:solidFill>
                <a:schemeClr val="dk1"/>
              </a:solidFill>
            </a:endParaRPr>
          </a:p>
          <a:p>
            <a:pPr indent="0" lvl="0" marL="0" rtl="0" algn="ctr">
              <a:spcBef>
                <a:spcPts val="0"/>
              </a:spcBef>
              <a:spcAft>
                <a:spcPts val="0"/>
              </a:spcAft>
              <a:buClr>
                <a:schemeClr val="dk1"/>
              </a:buClr>
              <a:buSzPts val="2300"/>
              <a:buFont typeface="Arial"/>
              <a:buNone/>
            </a:pPr>
            <a:r>
              <a:t/>
            </a:r>
            <a:endParaRPr sz="1800">
              <a:solidFill>
                <a:schemeClr val="dk1"/>
              </a:solidFill>
            </a:endParaRPr>
          </a:p>
          <a:p>
            <a:pPr indent="0" lvl="0" marL="0" rtl="0" algn="ctr">
              <a:spcBef>
                <a:spcPts val="0"/>
              </a:spcBef>
              <a:spcAft>
                <a:spcPts val="0"/>
              </a:spcAft>
              <a:buNone/>
            </a:pPr>
            <a:r>
              <a:t/>
            </a:r>
            <a:endParaRPr b="1" sz="1800"/>
          </a:p>
        </p:txBody>
      </p:sp>
      <p:sp>
        <p:nvSpPr>
          <p:cNvPr id="311" name="Google Shape;311;g351b6a09677_3_293"/>
          <p:cNvSpPr/>
          <p:nvPr/>
        </p:nvSpPr>
        <p:spPr>
          <a:xfrm>
            <a:off x="7733969" y="3316414"/>
            <a:ext cx="476400" cy="207000"/>
          </a:xfrm>
          <a:prstGeom prst="rightArrow">
            <a:avLst>
              <a:gd fmla="val 50000" name="adj1"/>
              <a:gd fmla="val 50000" name="adj2"/>
            </a:avLst>
          </a:prstGeom>
          <a:solidFill>
            <a:schemeClr val="dk1"/>
          </a:solidFill>
          <a:ln cap="flat" cmpd="sng" w="3810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2" name="Google Shape;312;g351b6a09677_3_293"/>
          <p:cNvCxnSpPr>
            <a:stCxn id="310" idx="2"/>
            <a:endCxn id="309" idx="2"/>
          </p:cNvCxnSpPr>
          <p:nvPr/>
        </p:nvCxnSpPr>
        <p:spPr>
          <a:xfrm rot="5400000">
            <a:off x="7986406" y="2733435"/>
            <a:ext cx="600" cy="3806700"/>
          </a:xfrm>
          <a:prstGeom prst="bentConnector3">
            <a:avLst>
              <a:gd fmla="val 172608333" name="adj1"/>
            </a:avLst>
          </a:prstGeom>
          <a:noFill/>
          <a:ln cap="flat" cmpd="sng" w="76200">
            <a:solidFill>
              <a:schemeClr val="dk1"/>
            </a:solidFill>
            <a:prstDash val="solid"/>
            <a:round/>
            <a:headEnd len="med" w="med" type="none"/>
            <a:tailEnd len="med" w="med" type="triangle"/>
          </a:ln>
        </p:spPr>
      </p:cxnSp>
      <p:sp>
        <p:nvSpPr>
          <p:cNvPr id="313" name="Google Shape;313;g351b6a09677_3_293"/>
          <p:cNvSpPr txBox="1"/>
          <p:nvPr/>
        </p:nvSpPr>
        <p:spPr>
          <a:xfrm>
            <a:off x="6251650" y="5144047"/>
            <a:ext cx="3486000" cy="585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1700">
                <a:solidFill>
                  <a:schemeClr val="dk1"/>
                </a:solidFill>
              </a:rPr>
              <a:t>Repeat until convergence</a:t>
            </a:r>
            <a:endParaRPr b="1" sz="17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51b6a09677_3_160"/>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21                                                                                                                 </a:t>
            </a:r>
            <a:endParaRPr sz="1500">
              <a:solidFill>
                <a:srgbClr val="94B3D6"/>
              </a:solidFill>
            </a:endParaRPr>
          </a:p>
        </p:txBody>
      </p:sp>
      <p:sp>
        <p:nvSpPr>
          <p:cNvPr id="319" name="Google Shape;319;g351b6a09677_3_160"/>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Baseline </a:t>
            </a:r>
            <a:r>
              <a:rPr b="1" i="0" lang="en-US" sz="2600" u="none" cap="none" strike="noStrike">
                <a:solidFill>
                  <a:srgbClr val="000000"/>
                </a:solidFill>
                <a:latin typeface="Arial"/>
                <a:ea typeface="Arial"/>
                <a:cs typeface="Arial"/>
                <a:sym typeface="Arial"/>
              </a:rPr>
              <a:t>Solution Approach 1</a:t>
            </a:r>
            <a:r>
              <a:rPr b="0" i="0" lang="en-US" sz="2600" u="none" cap="none" strike="noStrike">
                <a:solidFill>
                  <a:srgbClr val="000000"/>
                </a:solidFill>
                <a:latin typeface="Arial"/>
                <a:ea typeface="Arial"/>
                <a:cs typeface="Arial"/>
                <a:sym typeface="Arial"/>
              </a:rPr>
              <a:t>: </a:t>
            </a:r>
            <a:r>
              <a:rPr lang="en-US" sz="2600"/>
              <a:t>Finn et. al. (2015) </a:t>
            </a:r>
            <a:endParaRPr b="0" i="1" sz="2600" u="none" cap="none" strike="noStrike">
              <a:solidFill>
                <a:srgbClr val="000000"/>
              </a:solidFill>
              <a:latin typeface="Arial"/>
              <a:ea typeface="Arial"/>
              <a:cs typeface="Arial"/>
              <a:sym typeface="Arial"/>
            </a:endParaRPr>
          </a:p>
        </p:txBody>
      </p:sp>
      <p:pic>
        <p:nvPicPr>
          <p:cNvPr id="320" name="Google Shape;320;g351b6a09677_3_160"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321" name="Google Shape;321;g351b6a09677_3_160"/>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322" name="Google Shape;322;g351b6a09677_3_160"/>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3" name="Google Shape;323;g351b6a09677_3_160"/>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4" name="Google Shape;324;g351b6a09677_3_160"/>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g351b6a09677_3_160"/>
          <p:cNvSpPr/>
          <p:nvPr/>
        </p:nvSpPr>
        <p:spPr>
          <a:xfrm>
            <a:off x="5389325" y="1644200"/>
            <a:ext cx="6284700" cy="44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6" name="Google Shape;326;g351b6a09677_3_160"/>
          <p:cNvSpPr/>
          <p:nvPr/>
        </p:nvSpPr>
        <p:spPr>
          <a:xfrm>
            <a:off x="2029725" y="3719700"/>
            <a:ext cx="4962900" cy="233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27" name="Google Shape;327;g351b6a09677_3_160"/>
          <p:cNvSpPr txBox="1"/>
          <p:nvPr/>
        </p:nvSpPr>
        <p:spPr>
          <a:xfrm>
            <a:off x="5618138" y="258403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rPr>
              <a:t>Used for fingerprinting</a:t>
            </a:r>
            <a:endParaRPr sz="20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51b6a09677_3_174"/>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21                                                                                                                 </a:t>
            </a:r>
            <a:endParaRPr sz="1500">
              <a:solidFill>
                <a:srgbClr val="94B3D6"/>
              </a:solidFill>
            </a:endParaRPr>
          </a:p>
        </p:txBody>
      </p:sp>
      <p:sp>
        <p:nvSpPr>
          <p:cNvPr id="333" name="Google Shape;333;g351b6a09677_3_174"/>
          <p:cNvSpPr txBox="1"/>
          <p:nvPr/>
        </p:nvSpPr>
        <p:spPr>
          <a:xfrm>
            <a:off x="406400" y="873675"/>
            <a:ext cx="11220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Baseline </a:t>
            </a:r>
            <a:r>
              <a:rPr b="1" i="0" lang="en-US" sz="2600" u="none" cap="none" strike="noStrike">
                <a:solidFill>
                  <a:srgbClr val="000000"/>
                </a:solidFill>
                <a:latin typeface="Arial"/>
                <a:ea typeface="Arial"/>
                <a:cs typeface="Arial"/>
                <a:sym typeface="Arial"/>
              </a:rPr>
              <a:t>Solution Approach 2</a:t>
            </a:r>
            <a:r>
              <a:rPr b="0" i="0" lang="en-US" sz="2600" u="none" cap="none" strike="noStrike">
                <a:solidFill>
                  <a:srgbClr val="000000"/>
                </a:solidFill>
                <a:latin typeface="Arial"/>
                <a:ea typeface="Arial"/>
                <a:cs typeface="Arial"/>
                <a:sym typeface="Arial"/>
              </a:rPr>
              <a:t>: </a:t>
            </a:r>
            <a:r>
              <a:rPr lang="en-US" sz="2600"/>
              <a:t>Group Average Functional Connectomes</a:t>
            </a:r>
            <a:endParaRPr b="0" i="1" sz="2600" u="none" cap="none" strike="noStrike">
              <a:solidFill>
                <a:srgbClr val="000000"/>
              </a:solidFill>
              <a:latin typeface="Arial"/>
              <a:ea typeface="Arial"/>
              <a:cs typeface="Arial"/>
              <a:sym typeface="Arial"/>
            </a:endParaRPr>
          </a:p>
        </p:txBody>
      </p:sp>
      <p:pic>
        <p:nvPicPr>
          <p:cNvPr id="334" name="Google Shape;334;g351b6a09677_3_174"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335" name="Google Shape;335;g351b6a09677_3_174"/>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336" name="Google Shape;336;g351b6a09677_3_174"/>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7" name="Google Shape;337;g351b6a09677_3_174"/>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38" name="Google Shape;338;g351b6a09677_3_174"/>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351b6a09677_3_174"/>
          <p:cNvSpPr/>
          <p:nvPr/>
        </p:nvSpPr>
        <p:spPr>
          <a:xfrm>
            <a:off x="5397450" y="1723125"/>
            <a:ext cx="4083000" cy="204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0" name="Google Shape;340;g351b6a09677_3_174"/>
          <p:cNvSpPr txBox="1"/>
          <p:nvPr/>
        </p:nvSpPr>
        <p:spPr>
          <a:xfrm>
            <a:off x="5702250" y="1996475"/>
            <a:ext cx="3848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0000"/>
                </a:solidFill>
              </a:rPr>
              <a:t>Averaged across all </a:t>
            </a:r>
            <a:endParaRPr sz="2000">
              <a:solidFill>
                <a:srgbClr val="FF0000"/>
              </a:solidFill>
            </a:endParaRPr>
          </a:p>
          <a:p>
            <a:pPr indent="0" lvl="0" marL="0" rtl="0" algn="ctr">
              <a:spcBef>
                <a:spcPts val="0"/>
              </a:spcBef>
              <a:spcAft>
                <a:spcPts val="0"/>
              </a:spcAft>
              <a:buNone/>
            </a:pPr>
            <a:r>
              <a:rPr lang="en-US" sz="2000">
                <a:solidFill>
                  <a:srgbClr val="FF0000"/>
                </a:solidFill>
              </a:rPr>
              <a:t>subjects in dataset</a:t>
            </a:r>
            <a:endParaRPr sz="2000">
              <a:solidFill>
                <a:srgbClr val="FF0000"/>
              </a:solidFill>
            </a:endParaRPr>
          </a:p>
        </p:txBody>
      </p:sp>
      <p:sp>
        <p:nvSpPr>
          <p:cNvPr id="341" name="Google Shape;341;g351b6a09677_3_174"/>
          <p:cNvSpPr/>
          <p:nvPr/>
        </p:nvSpPr>
        <p:spPr>
          <a:xfrm>
            <a:off x="5397451" y="2732700"/>
            <a:ext cx="39816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g351b6a09677_3_174"/>
          <p:cNvSpPr/>
          <p:nvPr/>
        </p:nvSpPr>
        <p:spPr>
          <a:xfrm>
            <a:off x="9550400" y="1555750"/>
            <a:ext cx="1752600" cy="42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43" name="Google Shape;343;g351b6a09677_3_174"/>
          <p:cNvSpPr txBox="1"/>
          <p:nvPr/>
        </p:nvSpPr>
        <p:spPr>
          <a:xfrm>
            <a:off x="8346900" y="1594750"/>
            <a:ext cx="38481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0000"/>
                </a:solidFill>
              </a:rPr>
              <a:t>Group Average</a:t>
            </a:r>
            <a:endParaRPr>
              <a:solidFill>
                <a:srgbClr val="FF0000"/>
              </a:solidFill>
            </a:endParaRPr>
          </a:p>
          <a:p>
            <a:pPr indent="0" lvl="0" marL="0" rtl="0" algn="ctr">
              <a:spcBef>
                <a:spcPts val="0"/>
              </a:spcBef>
              <a:spcAft>
                <a:spcPts val="0"/>
              </a:spcAft>
              <a:buNone/>
            </a:pPr>
            <a:r>
              <a:t/>
            </a:r>
            <a:endParaRPr sz="20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51b6a09677_3_189"/>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23                                                                                                                 </a:t>
            </a:r>
            <a:endParaRPr sz="1500">
              <a:solidFill>
                <a:srgbClr val="94B3D6"/>
              </a:solidFill>
            </a:endParaRPr>
          </a:p>
        </p:txBody>
      </p:sp>
      <p:sp>
        <p:nvSpPr>
          <p:cNvPr id="349" name="Google Shape;349;g351b6a09677_3_189"/>
          <p:cNvSpPr txBox="1"/>
          <p:nvPr/>
        </p:nvSpPr>
        <p:spPr>
          <a:xfrm>
            <a:off x="225600" y="743550"/>
            <a:ext cx="11723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Individual Identification Accuracy</a:t>
            </a:r>
            <a:endParaRPr b="0" i="1" sz="2600" u="none" cap="none" strike="noStrike">
              <a:solidFill>
                <a:srgbClr val="000000"/>
              </a:solidFill>
              <a:latin typeface="Arial"/>
              <a:ea typeface="Arial"/>
              <a:cs typeface="Arial"/>
              <a:sym typeface="Arial"/>
            </a:endParaRPr>
          </a:p>
        </p:txBody>
      </p:sp>
      <p:sp>
        <p:nvSpPr>
          <p:cNvPr id="350" name="Google Shape;350;g351b6a09677_3_189"/>
          <p:cNvSpPr txBox="1"/>
          <p:nvPr/>
        </p:nvSpPr>
        <p:spPr>
          <a:xfrm>
            <a:off x="120650" y="1240825"/>
            <a:ext cx="12071400" cy="6264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Goal: </a:t>
            </a:r>
            <a:r>
              <a:rPr b="0" i="0" lang="en-US" sz="2000" u="none" cap="none" strike="noStrike">
                <a:solidFill>
                  <a:schemeClr val="dk1"/>
                </a:solidFill>
                <a:latin typeface="Arial"/>
                <a:ea typeface="Arial"/>
                <a:cs typeface="Arial"/>
                <a:sym typeface="Arial"/>
              </a:rPr>
              <a:t>Given a </a:t>
            </a:r>
            <a:r>
              <a:rPr b="1" i="0" lang="en-US" sz="2000" u="none" cap="none" strike="noStrike">
                <a:solidFill>
                  <a:schemeClr val="dk1"/>
                </a:solidFill>
                <a:latin typeface="Arial"/>
                <a:ea typeface="Arial"/>
                <a:cs typeface="Arial"/>
                <a:sym typeface="Arial"/>
              </a:rPr>
              <a:t>target session</a:t>
            </a:r>
            <a:r>
              <a:rPr b="0" i="0" lang="en-US" sz="2000" u="none" cap="none" strike="noStrike">
                <a:solidFill>
                  <a:schemeClr val="dk1"/>
                </a:solidFill>
                <a:latin typeface="Arial"/>
                <a:ea typeface="Arial"/>
                <a:cs typeface="Arial"/>
                <a:sym typeface="Arial"/>
              </a:rPr>
              <a:t> (i.e., resting-state), identify the participant from a </a:t>
            </a:r>
            <a:r>
              <a:rPr b="1" i="0" lang="en-US" sz="2000" u="none" cap="none" strike="noStrike">
                <a:solidFill>
                  <a:schemeClr val="dk1"/>
                </a:solidFill>
                <a:latin typeface="Arial"/>
                <a:ea typeface="Arial"/>
                <a:cs typeface="Arial"/>
                <a:sym typeface="Arial"/>
              </a:rPr>
              <a:t>task session</a:t>
            </a:r>
            <a:r>
              <a:rPr b="0" i="0" lang="en-US" sz="2000" u="none" cap="none" strike="noStrike">
                <a:solidFill>
                  <a:schemeClr val="dk1"/>
                </a:solidFill>
                <a:latin typeface="Arial"/>
                <a:ea typeface="Arial"/>
                <a:cs typeface="Arial"/>
                <a:sym typeface="Arial"/>
              </a:rPr>
              <a:t>(i.e, Motor, Working Memory, Emotion) based on their refined FC.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2300"/>
              <a:buFont typeface="Arial"/>
              <a:buNone/>
            </a:pPr>
            <a:r>
              <a:t/>
            </a:r>
            <a:endParaRPr sz="2000">
              <a:solidFill>
                <a:schemeClr val="dk1"/>
              </a:solidFill>
            </a:endParaRPr>
          </a:p>
          <a:p>
            <a:pPr indent="0" lvl="0" marL="0" marR="0" rtl="0" algn="l">
              <a:lnSpc>
                <a:spcPct val="115000"/>
              </a:lnSpc>
              <a:spcBef>
                <a:spcPts val="1200"/>
              </a:spcBef>
              <a:spcAft>
                <a:spcPts val="0"/>
              </a:spcAft>
              <a:buClr>
                <a:srgbClr val="000000"/>
              </a:buClr>
              <a:buSzPts val="2300"/>
              <a:buFont typeface="Arial"/>
              <a:buNone/>
            </a:pPr>
            <a:r>
              <a:t/>
            </a:r>
            <a:endParaRPr sz="2000">
              <a:solidFill>
                <a:schemeClr val="dk1"/>
              </a:solidFill>
            </a:endParaRPr>
          </a:p>
          <a:p>
            <a:pPr indent="0" lvl="0" marL="0" marR="0" rtl="0" algn="l">
              <a:lnSpc>
                <a:spcPct val="115000"/>
              </a:lnSpc>
              <a:spcBef>
                <a:spcPts val="1200"/>
              </a:spcBef>
              <a:spcAft>
                <a:spcPts val="0"/>
              </a:spcAft>
              <a:buClr>
                <a:srgbClr val="000000"/>
              </a:buClr>
              <a:buSzPts val="2300"/>
              <a:buFont typeface="Arial"/>
              <a:buNone/>
            </a:pPr>
            <a:r>
              <a:t/>
            </a:r>
            <a:endParaRPr sz="2000">
              <a:solidFill>
                <a:schemeClr val="dk1"/>
              </a:solidFill>
            </a:endParaRPr>
          </a:p>
          <a:p>
            <a:pPr indent="0" lvl="0" marL="0" marR="0" rtl="0" algn="l">
              <a:lnSpc>
                <a:spcPct val="115000"/>
              </a:lnSpc>
              <a:spcBef>
                <a:spcPts val="1200"/>
              </a:spcBef>
              <a:spcAft>
                <a:spcPts val="0"/>
              </a:spcAft>
              <a:buClr>
                <a:srgbClr val="000000"/>
              </a:buClr>
              <a:buSzPts val="2300"/>
              <a:buFont typeface="Arial"/>
              <a:buNone/>
            </a:pPr>
            <a:r>
              <a:t/>
            </a:r>
            <a:endParaRPr sz="2000">
              <a:solidFill>
                <a:schemeClr val="dk1"/>
              </a:solidFill>
            </a:endParaRPr>
          </a:p>
          <a:p>
            <a:pPr indent="0" lvl="0" marL="0" marR="0" rtl="0" algn="l">
              <a:lnSpc>
                <a:spcPct val="115000"/>
              </a:lnSpc>
              <a:spcBef>
                <a:spcPts val="1200"/>
              </a:spcBef>
              <a:spcAft>
                <a:spcPts val="0"/>
              </a:spcAft>
              <a:buClr>
                <a:srgbClr val="000000"/>
              </a:buClr>
              <a:buSzPts val="2300"/>
              <a:buFont typeface="Arial"/>
              <a:buNone/>
            </a:pPr>
            <a:r>
              <a:t/>
            </a:r>
            <a:endParaRPr sz="2000">
              <a:solidFill>
                <a:schemeClr val="dk1"/>
              </a:solidFill>
            </a:endParaRPr>
          </a:p>
          <a:p>
            <a:pPr indent="0" lvl="0" marL="0" marR="0" rtl="0" algn="l">
              <a:lnSpc>
                <a:spcPct val="100000"/>
              </a:lnSpc>
              <a:spcBef>
                <a:spcPts val="1200"/>
              </a:spcBef>
              <a:spcAft>
                <a:spcPts val="0"/>
              </a:spcAft>
              <a:buNone/>
            </a:pPr>
            <a:r>
              <a:t/>
            </a:r>
            <a:endParaRPr b="1" sz="2000">
              <a:solidFill>
                <a:schemeClr val="dk1"/>
              </a:solidFill>
            </a:endParaRPr>
          </a:p>
          <a:p>
            <a:pPr indent="0" lvl="0" marL="0" marR="0" rtl="0" algn="l">
              <a:lnSpc>
                <a:spcPct val="100000"/>
              </a:lnSpc>
              <a:spcBef>
                <a:spcPts val="1200"/>
              </a:spcBef>
              <a:spcAft>
                <a:spcPts val="0"/>
              </a:spcAft>
              <a:buNone/>
            </a:pPr>
            <a:r>
              <a:t/>
            </a:r>
            <a:endParaRPr b="1" sz="2000">
              <a:solidFill>
                <a:schemeClr val="dk1"/>
              </a:solidFill>
            </a:endParaRPr>
          </a:p>
          <a:p>
            <a:pPr indent="-355600" lvl="0" marL="457200" marR="0" rtl="0" algn="l">
              <a:lnSpc>
                <a:spcPct val="100000"/>
              </a:lnSpc>
              <a:spcBef>
                <a:spcPts val="12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Accuracy Evaluation</a:t>
            </a:r>
            <a:r>
              <a:rPr b="0" i="0" lang="en-US" sz="2000" u="none" cap="none" strike="noStrike">
                <a:solidFill>
                  <a:schemeClr val="dk1"/>
                </a:solidFill>
                <a:latin typeface="Arial"/>
                <a:ea typeface="Arial"/>
                <a:cs typeface="Arial"/>
                <a:sym typeface="Arial"/>
              </a:rPr>
              <a:t>: If the matched FCs belong to the same participant, accuracy = 100% else 0%</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000" u="none" cap="none" strike="noStrike">
              <a:solidFill>
                <a:schemeClr val="dk1"/>
              </a:solidFill>
              <a:latin typeface="Arial"/>
              <a:ea typeface="Arial"/>
              <a:cs typeface="Arial"/>
              <a:sym typeface="Arial"/>
            </a:endParaRPr>
          </a:p>
        </p:txBody>
      </p:sp>
      <p:pic>
        <p:nvPicPr>
          <p:cNvPr id="351" name="Google Shape;351;g351b6a09677_3_189"/>
          <p:cNvPicPr preferRelativeResize="0"/>
          <p:nvPr/>
        </p:nvPicPr>
        <p:blipFill>
          <a:blip r:embed="rId3">
            <a:alphaModFix/>
          </a:blip>
          <a:stretch>
            <a:fillRect/>
          </a:stretch>
        </p:blipFill>
        <p:spPr>
          <a:xfrm>
            <a:off x="2473421" y="2121375"/>
            <a:ext cx="7389790" cy="327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1a00cdf39a_3_129"/>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Final Accuracy of Proposed Method</a:t>
            </a:r>
            <a:endParaRPr b="0" i="1" sz="2600" u="none" cap="none" strike="noStrike">
              <a:solidFill>
                <a:srgbClr val="000000"/>
              </a:solidFill>
              <a:latin typeface="Arial"/>
              <a:ea typeface="Arial"/>
              <a:cs typeface="Arial"/>
              <a:sym typeface="Arial"/>
            </a:endParaRPr>
          </a:p>
        </p:txBody>
      </p:sp>
      <p:pic>
        <p:nvPicPr>
          <p:cNvPr id="357" name="Google Shape;357;g31a00cdf39a_3_129"/>
          <p:cNvPicPr preferRelativeResize="0"/>
          <p:nvPr/>
        </p:nvPicPr>
        <p:blipFill>
          <a:blip r:embed="rId3">
            <a:alphaModFix/>
          </a:blip>
          <a:stretch>
            <a:fillRect/>
          </a:stretch>
        </p:blipFill>
        <p:spPr>
          <a:xfrm>
            <a:off x="1479779" y="2127313"/>
            <a:ext cx="9232449" cy="2603375"/>
          </a:xfrm>
          <a:prstGeom prst="rect">
            <a:avLst/>
          </a:prstGeom>
          <a:noFill/>
          <a:ln>
            <a:noFill/>
          </a:ln>
        </p:spPr>
      </p:pic>
      <p:sp>
        <p:nvSpPr>
          <p:cNvPr id="358" name="Google Shape;358;g31a00cdf39a_3_129"/>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24                                                                                                                 </a:t>
            </a:r>
            <a:endParaRPr sz="1500">
              <a:solidFill>
                <a:srgbClr val="94B3D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193cb2565d_0_35"/>
          <p:cNvSpPr txBox="1"/>
          <p:nvPr/>
        </p:nvSpPr>
        <p:spPr>
          <a:xfrm>
            <a:off x="496500" y="8197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Accuracy </a:t>
            </a:r>
            <a:r>
              <a:rPr b="1" lang="en-US" sz="2600"/>
              <a:t>with respect to parameters (K and  L)</a:t>
            </a:r>
            <a:endParaRPr b="0" i="1" sz="2600" u="none" cap="none" strike="noStrike">
              <a:solidFill>
                <a:srgbClr val="000000"/>
              </a:solidFill>
              <a:latin typeface="Arial"/>
              <a:ea typeface="Arial"/>
              <a:cs typeface="Arial"/>
              <a:sym typeface="Arial"/>
            </a:endParaRPr>
          </a:p>
        </p:txBody>
      </p:sp>
      <p:pic>
        <p:nvPicPr>
          <p:cNvPr id="364" name="Google Shape;364;g3193cb2565d_0_35"/>
          <p:cNvPicPr preferRelativeResize="0"/>
          <p:nvPr/>
        </p:nvPicPr>
        <p:blipFill rotWithShape="1">
          <a:blip r:embed="rId3">
            <a:alphaModFix/>
          </a:blip>
          <a:srcRect b="0" l="0" r="0" t="0"/>
          <a:stretch/>
        </p:blipFill>
        <p:spPr>
          <a:xfrm>
            <a:off x="80401" y="2046075"/>
            <a:ext cx="11310300" cy="4388391"/>
          </a:xfrm>
          <a:prstGeom prst="rect">
            <a:avLst/>
          </a:prstGeom>
          <a:noFill/>
          <a:ln>
            <a:noFill/>
          </a:ln>
        </p:spPr>
      </p:pic>
      <p:sp>
        <p:nvSpPr>
          <p:cNvPr id="365" name="Google Shape;365;g3193cb2565d_0_35"/>
          <p:cNvSpPr txBox="1"/>
          <p:nvPr/>
        </p:nvSpPr>
        <p:spPr>
          <a:xfrm>
            <a:off x="663050" y="1354875"/>
            <a:ext cx="113103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Accuracies for different K and L values: On an average 10% higher on </a:t>
            </a:r>
            <a:r>
              <a:rPr b="1" i="0" lang="en-US" sz="2300" u="none" cap="none" strike="noStrike">
                <a:solidFill>
                  <a:schemeClr val="dk1"/>
                </a:solidFill>
                <a:latin typeface="Arial"/>
                <a:ea typeface="Arial"/>
                <a:cs typeface="Arial"/>
                <a:sym typeface="Arial"/>
              </a:rPr>
              <a:t>Motor </a:t>
            </a:r>
            <a:r>
              <a:rPr b="0" i="0" lang="en-US" sz="2300" u="none" cap="none" strike="noStrike">
                <a:solidFill>
                  <a:schemeClr val="dk1"/>
                </a:solidFill>
                <a:latin typeface="Arial"/>
                <a:ea typeface="Arial"/>
                <a:cs typeface="Arial"/>
                <a:sym typeface="Arial"/>
              </a:rPr>
              <a:t>Task</a:t>
            </a:r>
            <a:endParaRPr b="0" i="0" sz="2300" u="none" cap="none" strike="noStrike">
              <a:solidFill>
                <a:schemeClr val="dk1"/>
              </a:solidFill>
              <a:latin typeface="Arial"/>
              <a:ea typeface="Arial"/>
              <a:cs typeface="Arial"/>
              <a:sym typeface="Arial"/>
            </a:endParaRPr>
          </a:p>
        </p:txBody>
      </p:sp>
      <p:sp>
        <p:nvSpPr>
          <p:cNvPr id="366" name="Google Shape;366;g3193cb2565d_0_35"/>
          <p:cNvSpPr txBox="1"/>
          <p:nvPr/>
        </p:nvSpPr>
        <p:spPr>
          <a:xfrm rot="-5400000">
            <a:off x="4708450" y="38294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67" name="Google Shape;367;g3193cb2565d_0_35"/>
          <p:cNvSpPr txBox="1"/>
          <p:nvPr/>
        </p:nvSpPr>
        <p:spPr>
          <a:xfrm rot="-5400000">
            <a:off x="10991700" y="38294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68" name="Google Shape;368;g3193cb2565d_0_35"/>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25                                                                                                                 </a:t>
            </a:r>
            <a:endParaRPr sz="1500">
              <a:solidFill>
                <a:srgbClr val="94B3D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1a00cdf39a_3_113"/>
          <p:cNvSpPr txBox="1"/>
          <p:nvPr/>
        </p:nvSpPr>
        <p:spPr>
          <a:xfrm>
            <a:off x="496500" y="743550"/>
            <a:ext cx="11046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600"/>
              <a:buFont typeface="Arial"/>
              <a:buNone/>
            </a:pPr>
            <a:r>
              <a:rPr b="1" lang="en-US" sz="2600">
                <a:solidFill>
                  <a:schemeClr val="dk1"/>
                </a:solidFill>
              </a:rPr>
              <a:t>Results: Accuracy with respect to parameters (K and  L)</a:t>
            </a:r>
            <a:endParaRPr i="1" sz="2600">
              <a:solidFill>
                <a:schemeClr val="dk1"/>
              </a:solidFill>
            </a:endParaRPr>
          </a:p>
          <a:p>
            <a:pPr indent="0" lvl="0" marL="0" marR="0" rtl="0" algn="ctr">
              <a:lnSpc>
                <a:spcPct val="100000"/>
              </a:lnSpc>
              <a:spcBef>
                <a:spcPts val="0"/>
              </a:spcBef>
              <a:spcAft>
                <a:spcPts val="0"/>
              </a:spcAft>
              <a:buClr>
                <a:srgbClr val="000000"/>
              </a:buClr>
              <a:buSzPts val="2600"/>
              <a:buFont typeface="Arial"/>
              <a:buNone/>
            </a:pPr>
            <a:r>
              <a:t/>
            </a:r>
            <a:endParaRPr b="1" sz="2600"/>
          </a:p>
        </p:txBody>
      </p:sp>
      <p:sp>
        <p:nvSpPr>
          <p:cNvPr id="374" name="Google Shape;374;g31a00cdf39a_3_113"/>
          <p:cNvSpPr txBox="1"/>
          <p:nvPr/>
        </p:nvSpPr>
        <p:spPr>
          <a:xfrm>
            <a:off x="70650" y="1278675"/>
            <a:ext cx="117933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Arial"/>
                <a:ea typeface="Arial"/>
                <a:cs typeface="Arial"/>
                <a:sym typeface="Arial"/>
              </a:rPr>
              <a:t>Accuracies for different K and L values: On an average 10% higher on </a:t>
            </a:r>
            <a:r>
              <a:rPr b="1" i="0" lang="en-US" sz="2100" u="none" cap="none" strike="noStrike">
                <a:solidFill>
                  <a:schemeClr val="dk1"/>
                </a:solidFill>
                <a:latin typeface="Arial"/>
                <a:ea typeface="Arial"/>
                <a:cs typeface="Arial"/>
                <a:sym typeface="Arial"/>
              </a:rPr>
              <a:t>Working Memory</a:t>
            </a:r>
            <a:r>
              <a:rPr b="0" i="0" lang="en-US" sz="2100" u="none" cap="none" strike="noStrike">
                <a:solidFill>
                  <a:schemeClr val="dk1"/>
                </a:solidFill>
                <a:latin typeface="Arial"/>
                <a:ea typeface="Arial"/>
                <a:cs typeface="Arial"/>
                <a:sym typeface="Arial"/>
              </a:rPr>
              <a:t> Task</a:t>
            </a:r>
            <a:endParaRPr b="0" i="0" sz="2100" u="none" cap="none" strike="noStrike">
              <a:solidFill>
                <a:schemeClr val="dk1"/>
              </a:solidFill>
              <a:latin typeface="Arial"/>
              <a:ea typeface="Arial"/>
              <a:cs typeface="Arial"/>
              <a:sym typeface="Arial"/>
            </a:endParaRPr>
          </a:p>
        </p:txBody>
      </p:sp>
      <p:pic>
        <p:nvPicPr>
          <p:cNvPr id="375" name="Google Shape;375;g31a00cdf39a_3_113"/>
          <p:cNvPicPr preferRelativeResize="0"/>
          <p:nvPr/>
        </p:nvPicPr>
        <p:blipFill rotWithShape="1">
          <a:blip r:embed="rId3">
            <a:alphaModFix/>
          </a:blip>
          <a:srcRect b="0" l="0" r="0" t="0"/>
          <a:stretch/>
        </p:blipFill>
        <p:spPr>
          <a:xfrm>
            <a:off x="71775" y="1830200"/>
            <a:ext cx="11911750" cy="4723001"/>
          </a:xfrm>
          <a:prstGeom prst="rect">
            <a:avLst/>
          </a:prstGeom>
          <a:noFill/>
          <a:ln>
            <a:noFill/>
          </a:ln>
        </p:spPr>
      </p:pic>
      <p:sp>
        <p:nvSpPr>
          <p:cNvPr id="376" name="Google Shape;376;g31a00cdf39a_3_113"/>
          <p:cNvSpPr txBox="1"/>
          <p:nvPr/>
        </p:nvSpPr>
        <p:spPr>
          <a:xfrm rot="-5400000">
            <a:off x="4937050" y="37532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77" name="Google Shape;377;g31a00cdf39a_3_113"/>
          <p:cNvSpPr txBox="1"/>
          <p:nvPr/>
        </p:nvSpPr>
        <p:spPr>
          <a:xfrm rot="-5400000">
            <a:off x="11030000" y="37532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78" name="Google Shape;378;g31a00cdf39a_3_113"/>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26                                                                                                                 </a:t>
            </a:r>
            <a:endParaRPr sz="1500">
              <a:solidFill>
                <a:srgbClr val="94B3D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1a00cdf39a_3_135"/>
          <p:cNvSpPr txBox="1"/>
          <p:nvPr/>
        </p:nvSpPr>
        <p:spPr>
          <a:xfrm>
            <a:off x="496500" y="743550"/>
            <a:ext cx="11046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600"/>
              <a:buFont typeface="Arial"/>
              <a:buNone/>
            </a:pPr>
            <a:r>
              <a:rPr b="1" lang="en-US" sz="2600">
                <a:solidFill>
                  <a:schemeClr val="dk1"/>
                </a:solidFill>
              </a:rPr>
              <a:t>Results: Accuracy with respect to parameters (K and  L)</a:t>
            </a:r>
            <a:endParaRPr i="1" sz="2600">
              <a:solidFill>
                <a:schemeClr val="dk1"/>
              </a:solidFill>
            </a:endParaRPr>
          </a:p>
          <a:p>
            <a:pPr indent="0" lvl="0" marL="0" marR="0" rtl="0" algn="ctr">
              <a:lnSpc>
                <a:spcPct val="100000"/>
              </a:lnSpc>
              <a:spcBef>
                <a:spcPts val="0"/>
              </a:spcBef>
              <a:spcAft>
                <a:spcPts val="0"/>
              </a:spcAft>
              <a:buClr>
                <a:srgbClr val="000000"/>
              </a:buClr>
              <a:buSzPts val="2600"/>
              <a:buFont typeface="Arial"/>
              <a:buNone/>
            </a:pPr>
            <a:r>
              <a:t/>
            </a:r>
            <a:endParaRPr b="1" sz="2600"/>
          </a:p>
        </p:txBody>
      </p:sp>
      <p:sp>
        <p:nvSpPr>
          <p:cNvPr id="384" name="Google Shape;384;g31a00cdf39a_3_135"/>
          <p:cNvSpPr txBox="1"/>
          <p:nvPr/>
        </p:nvSpPr>
        <p:spPr>
          <a:xfrm>
            <a:off x="147550" y="1278675"/>
            <a:ext cx="12044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Accuracies for different K and L values: On an average 10% higher on </a:t>
            </a:r>
            <a:r>
              <a:rPr b="1" i="0" lang="en-US" sz="2300" u="none" cap="none" strike="noStrike">
                <a:solidFill>
                  <a:schemeClr val="dk1"/>
                </a:solidFill>
                <a:latin typeface="Arial"/>
                <a:ea typeface="Arial"/>
                <a:cs typeface="Arial"/>
                <a:sym typeface="Arial"/>
              </a:rPr>
              <a:t>Emotion </a:t>
            </a:r>
            <a:r>
              <a:rPr b="0" i="0" lang="en-US" sz="2300" u="none" cap="none" strike="noStrike">
                <a:solidFill>
                  <a:schemeClr val="dk1"/>
                </a:solidFill>
                <a:latin typeface="Arial"/>
                <a:ea typeface="Arial"/>
                <a:cs typeface="Arial"/>
                <a:sym typeface="Arial"/>
              </a:rPr>
              <a:t>Task</a:t>
            </a:r>
            <a:endParaRPr b="0" i="0" sz="2300" u="none" cap="none" strike="noStrike">
              <a:solidFill>
                <a:schemeClr val="dk1"/>
              </a:solidFill>
              <a:latin typeface="Arial"/>
              <a:ea typeface="Arial"/>
              <a:cs typeface="Arial"/>
              <a:sym typeface="Arial"/>
            </a:endParaRPr>
          </a:p>
        </p:txBody>
      </p:sp>
      <p:pic>
        <p:nvPicPr>
          <p:cNvPr id="385" name="Google Shape;385;g31a00cdf39a_3_135"/>
          <p:cNvPicPr preferRelativeResize="0"/>
          <p:nvPr/>
        </p:nvPicPr>
        <p:blipFill rotWithShape="1">
          <a:blip r:embed="rId3">
            <a:alphaModFix/>
          </a:blip>
          <a:srcRect b="0" l="0" r="51972" t="0"/>
          <a:stretch/>
        </p:blipFill>
        <p:spPr>
          <a:xfrm>
            <a:off x="6093725" y="1817475"/>
            <a:ext cx="5372498" cy="4820550"/>
          </a:xfrm>
          <a:prstGeom prst="rect">
            <a:avLst/>
          </a:prstGeom>
          <a:noFill/>
          <a:ln>
            <a:noFill/>
          </a:ln>
        </p:spPr>
      </p:pic>
      <p:pic>
        <p:nvPicPr>
          <p:cNvPr id="386" name="Google Shape;386;g31a00cdf39a_3_135"/>
          <p:cNvPicPr preferRelativeResize="0"/>
          <p:nvPr/>
        </p:nvPicPr>
        <p:blipFill rotWithShape="1">
          <a:blip r:embed="rId3">
            <a:alphaModFix/>
          </a:blip>
          <a:srcRect b="0" l="51973" r="0" t="0"/>
          <a:stretch/>
        </p:blipFill>
        <p:spPr>
          <a:xfrm>
            <a:off x="196200" y="1817475"/>
            <a:ext cx="5372498" cy="4820550"/>
          </a:xfrm>
          <a:prstGeom prst="rect">
            <a:avLst/>
          </a:prstGeom>
          <a:noFill/>
          <a:ln>
            <a:noFill/>
          </a:ln>
        </p:spPr>
      </p:pic>
      <p:sp>
        <p:nvSpPr>
          <p:cNvPr id="387" name="Google Shape;387;g31a00cdf39a_3_135"/>
          <p:cNvSpPr txBox="1"/>
          <p:nvPr/>
        </p:nvSpPr>
        <p:spPr>
          <a:xfrm rot="-5400000">
            <a:off x="4708450" y="38294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88" name="Google Shape;388;g31a00cdf39a_3_135"/>
          <p:cNvSpPr txBox="1"/>
          <p:nvPr/>
        </p:nvSpPr>
        <p:spPr>
          <a:xfrm rot="-5400000">
            <a:off x="10713000" y="3829400"/>
            <a:ext cx="1649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1F1F1F"/>
                </a:solidFill>
                <a:highlight>
                  <a:srgbClr val="FFFFFF"/>
                </a:highlight>
                <a:latin typeface="Arial"/>
                <a:ea typeface="Arial"/>
                <a:cs typeface="Arial"/>
                <a:sym typeface="Arial"/>
              </a:rPr>
              <a:t>Accuracy  →</a:t>
            </a:r>
            <a:endParaRPr b="0" i="0" sz="1700" u="none" cap="none" strike="noStrike">
              <a:solidFill>
                <a:srgbClr val="000000"/>
              </a:solidFill>
              <a:latin typeface="Arial"/>
              <a:ea typeface="Arial"/>
              <a:cs typeface="Arial"/>
              <a:sym typeface="Arial"/>
            </a:endParaRPr>
          </a:p>
        </p:txBody>
      </p:sp>
      <p:sp>
        <p:nvSpPr>
          <p:cNvPr id="389" name="Google Shape;389;g31a00cdf39a_3_135"/>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27                                                                                                                 </a:t>
            </a:r>
            <a:endParaRPr sz="1500">
              <a:solidFill>
                <a:srgbClr val="94B3D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1a00cdf39a_3_145"/>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Ablation Analysis - Motor Task</a:t>
            </a:r>
            <a:endParaRPr b="0" i="1" sz="2600" u="none" cap="none" strike="noStrike">
              <a:solidFill>
                <a:srgbClr val="000000"/>
              </a:solidFill>
              <a:latin typeface="Arial"/>
              <a:ea typeface="Arial"/>
              <a:cs typeface="Arial"/>
              <a:sym typeface="Arial"/>
            </a:endParaRPr>
          </a:p>
        </p:txBody>
      </p:sp>
      <p:sp>
        <p:nvSpPr>
          <p:cNvPr id="395" name="Google Shape;395;g31a00cdf39a_3_145"/>
          <p:cNvSpPr txBox="1"/>
          <p:nvPr/>
        </p:nvSpPr>
        <p:spPr>
          <a:xfrm>
            <a:off x="6772625" y="1564225"/>
            <a:ext cx="5374200" cy="4633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Largest Accuracy Decrease</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Frontoparietal</a:t>
            </a:r>
            <a:r>
              <a:rPr b="0" i="0" lang="en-US" sz="2000" u="none" cap="none" strike="noStrike">
                <a:solidFill>
                  <a:schemeClr val="dk1"/>
                </a:solidFill>
                <a:latin typeface="Arial"/>
                <a:ea typeface="Arial"/>
                <a:cs typeface="Arial"/>
                <a:sym typeface="Arial"/>
              </a:rPr>
              <a:t> network contribute to motor planning and control</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Posterior-Mu</a:t>
            </a:r>
            <a:r>
              <a:rPr b="0" i="0" lang="en-US" sz="2000" u="none" cap="none" strike="noStrike">
                <a:solidFill>
                  <a:schemeClr val="dk1"/>
                </a:solidFill>
                <a:latin typeface="Arial"/>
                <a:ea typeface="Arial"/>
                <a:cs typeface="Arial"/>
                <a:sym typeface="Arial"/>
              </a:rPr>
              <a:t> likely reflects sensorimotor integration</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Visual2</a:t>
            </a:r>
            <a:r>
              <a:rPr b="0" i="0" lang="en-US" sz="2000" u="none" cap="none" strike="noStrike">
                <a:solidFill>
                  <a:schemeClr val="dk1"/>
                </a:solidFill>
                <a:latin typeface="Arial"/>
                <a:ea typeface="Arial"/>
                <a:cs typeface="Arial"/>
                <a:sym typeface="Arial"/>
              </a:rPr>
              <a:t> may support visuomotor coordination.</a:t>
            </a:r>
            <a:endParaRPr b="0" i="0" sz="20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Accuracy increase:</a:t>
            </a:r>
            <a:r>
              <a:rPr b="0" i="0" lang="en-US" sz="2000" u="none" cap="none" strike="noStrike">
                <a:solidFill>
                  <a:schemeClr val="dk1"/>
                </a:solidFill>
                <a:latin typeface="Arial"/>
                <a:ea typeface="Arial"/>
                <a:cs typeface="Arial"/>
                <a:sym typeface="Arial"/>
              </a:rPr>
              <a:t> Excluding </a:t>
            </a:r>
            <a:r>
              <a:rPr b="1" i="0" lang="en-US" sz="2000" u="none" cap="none" strike="noStrike">
                <a:solidFill>
                  <a:schemeClr val="dk1"/>
                </a:solidFill>
                <a:latin typeface="Arial"/>
                <a:ea typeface="Arial"/>
                <a:cs typeface="Arial"/>
                <a:sym typeface="Arial"/>
              </a:rPr>
              <a:t>Cingulo-Oper</a:t>
            </a:r>
            <a:r>
              <a:rPr b="0" i="0" lang="en-US" sz="2000" u="none" cap="none" strike="noStrike">
                <a:solidFill>
                  <a:schemeClr val="dk1"/>
                </a:solidFill>
                <a:latin typeface="Arial"/>
                <a:ea typeface="Arial"/>
                <a:cs typeface="Arial"/>
                <a:sym typeface="Arial"/>
              </a:rPr>
              <a:t>  and </a:t>
            </a:r>
            <a:r>
              <a:rPr b="1" i="0" lang="en-US" sz="2000" u="none" cap="none" strike="noStrike">
                <a:solidFill>
                  <a:schemeClr val="dk1"/>
                </a:solidFill>
                <a:latin typeface="Arial"/>
                <a:ea typeface="Arial"/>
                <a:cs typeface="Arial"/>
                <a:sym typeface="Arial"/>
              </a:rPr>
              <a:t>Somatomotor</a:t>
            </a:r>
            <a:endParaRPr b="1"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These subnetworks may introduce redundancy or noise for this task or are not important for individual characterization</a:t>
            </a:r>
            <a:endParaRPr b="0" i="0" sz="2000" u="none" cap="none" strike="noStrike">
              <a:solidFill>
                <a:schemeClr val="dk1"/>
              </a:solidFill>
              <a:latin typeface="Arial"/>
              <a:ea typeface="Arial"/>
              <a:cs typeface="Arial"/>
              <a:sym typeface="Arial"/>
            </a:endParaRPr>
          </a:p>
        </p:txBody>
      </p:sp>
      <p:pic>
        <p:nvPicPr>
          <p:cNvPr id="396" name="Google Shape;396;g31a00cdf39a_3_145" title="motor_ablation.png"/>
          <p:cNvPicPr preferRelativeResize="0"/>
          <p:nvPr/>
        </p:nvPicPr>
        <p:blipFill>
          <a:blip r:embed="rId3">
            <a:alphaModFix/>
          </a:blip>
          <a:stretch>
            <a:fillRect/>
          </a:stretch>
        </p:blipFill>
        <p:spPr>
          <a:xfrm>
            <a:off x="304800" y="1993850"/>
            <a:ext cx="6467825" cy="3773950"/>
          </a:xfrm>
          <a:prstGeom prst="rect">
            <a:avLst/>
          </a:prstGeom>
          <a:noFill/>
          <a:ln>
            <a:noFill/>
          </a:ln>
        </p:spPr>
      </p:pic>
      <p:sp>
        <p:nvSpPr>
          <p:cNvPr id="397" name="Google Shape;397;g31a00cdf39a_3_145"/>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28                                                                                                                 </a:t>
            </a:r>
            <a:endParaRPr sz="1500">
              <a:solidFill>
                <a:srgbClr val="94B3D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1a1138fc14_0_24"/>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Ablation Analysis - Working Memory Task</a:t>
            </a:r>
            <a:endParaRPr b="0" i="1" sz="2600" u="none" cap="none" strike="noStrike">
              <a:solidFill>
                <a:srgbClr val="000000"/>
              </a:solidFill>
              <a:latin typeface="Arial"/>
              <a:ea typeface="Arial"/>
              <a:cs typeface="Arial"/>
              <a:sym typeface="Arial"/>
            </a:endParaRPr>
          </a:p>
        </p:txBody>
      </p:sp>
      <p:sp>
        <p:nvSpPr>
          <p:cNvPr id="403" name="Google Shape;403;g31a1138fc14_0_24"/>
          <p:cNvSpPr txBox="1"/>
          <p:nvPr/>
        </p:nvSpPr>
        <p:spPr>
          <a:xfrm>
            <a:off x="6772625" y="1564225"/>
            <a:ext cx="5374200" cy="3879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Largest Accuracy Decrease</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Language </a:t>
            </a:r>
            <a:r>
              <a:rPr b="0" i="0" lang="en-US" sz="2000" u="none" cap="none" strike="noStrike">
                <a:solidFill>
                  <a:schemeClr val="dk1"/>
                </a:solidFill>
                <a:latin typeface="Arial"/>
                <a:ea typeface="Arial"/>
                <a:cs typeface="Arial"/>
                <a:sym typeface="Arial"/>
              </a:rPr>
              <a:t>critical for working memory, especially for tasks requiring symbolic reasoning</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Visual2 </a:t>
            </a:r>
            <a:r>
              <a:rPr b="0" i="0" lang="en-US" sz="2000" u="none" cap="none" strike="noStrike">
                <a:solidFill>
                  <a:schemeClr val="dk1"/>
                </a:solidFill>
                <a:latin typeface="Arial"/>
                <a:ea typeface="Arial"/>
                <a:cs typeface="Arial"/>
                <a:sym typeface="Arial"/>
              </a:rPr>
              <a:t>important for maintaining spatial or visual details in working memory</a:t>
            </a:r>
            <a:endParaRPr b="0" i="0" sz="20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Minimal Impact on Accuracy:</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Excluding </a:t>
            </a:r>
            <a:r>
              <a:rPr b="1" i="0" lang="en-US" sz="2000" u="none" cap="none" strike="noStrike">
                <a:solidFill>
                  <a:schemeClr val="dk1"/>
                </a:solidFill>
                <a:latin typeface="Arial"/>
                <a:ea typeface="Arial"/>
                <a:cs typeface="Arial"/>
                <a:sym typeface="Arial"/>
              </a:rPr>
              <a:t>Auditory</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Cingulo-Oper</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Frontopariet</a:t>
            </a:r>
            <a:r>
              <a:rPr b="0" i="0" lang="en-US" sz="2000" u="none" cap="none" strike="noStrike">
                <a:solidFill>
                  <a:schemeClr val="dk1"/>
                </a:solidFill>
                <a:latin typeface="Arial"/>
                <a:ea typeface="Arial"/>
                <a:cs typeface="Arial"/>
                <a:sym typeface="Arial"/>
              </a:rPr>
              <a:t>, or </a:t>
            </a:r>
            <a:r>
              <a:rPr b="1" i="0" lang="en-US" sz="2000" u="none" cap="none" strike="noStrike">
                <a:solidFill>
                  <a:schemeClr val="dk1"/>
                </a:solidFill>
                <a:latin typeface="Arial"/>
                <a:ea typeface="Arial"/>
                <a:cs typeface="Arial"/>
                <a:sym typeface="Arial"/>
              </a:rPr>
              <a:t>Ventral-Mult</a:t>
            </a:r>
            <a:endParaRPr b="0" i="0" sz="2900" u="none" cap="none" strike="noStrike">
              <a:solidFill>
                <a:schemeClr val="dk1"/>
              </a:solidFill>
              <a:latin typeface="Arial"/>
              <a:ea typeface="Arial"/>
              <a:cs typeface="Arial"/>
              <a:sym typeface="Arial"/>
            </a:endParaRPr>
          </a:p>
        </p:txBody>
      </p:sp>
      <p:pic>
        <p:nvPicPr>
          <p:cNvPr id="404" name="Google Shape;404;g31a1138fc14_0_24" title="wm_ablation.png"/>
          <p:cNvPicPr preferRelativeResize="0"/>
          <p:nvPr/>
        </p:nvPicPr>
        <p:blipFill>
          <a:blip r:embed="rId3">
            <a:alphaModFix/>
          </a:blip>
          <a:stretch>
            <a:fillRect/>
          </a:stretch>
        </p:blipFill>
        <p:spPr>
          <a:xfrm>
            <a:off x="304800" y="1921550"/>
            <a:ext cx="6467825" cy="3773950"/>
          </a:xfrm>
          <a:prstGeom prst="rect">
            <a:avLst/>
          </a:prstGeom>
          <a:noFill/>
          <a:ln>
            <a:noFill/>
          </a:ln>
        </p:spPr>
      </p:pic>
      <p:sp>
        <p:nvSpPr>
          <p:cNvPr id="405" name="Google Shape;405;g31a1138fc14_0_24"/>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29                                                                                                               </a:t>
            </a:r>
            <a:endParaRPr sz="1500">
              <a:solidFill>
                <a:srgbClr val="94B3D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51b6a09677_0_9"/>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                                                                                                                  </a:t>
            </a:r>
            <a:endParaRPr sz="1500">
              <a:solidFill>
                <a:srgbClr val="94B3D6"/>
              </a:solidFill>
            </a:endParaRPr>
          </a:p>
        </p:txBody>
      </p:sp>
      <p:sp>
        <p:nvSpPr>
          <p:cNvPr id="104" name="Google Shape;104;g351b6a09677_0_9"/>
          <p:cNvSpPr txBox="1"/>
          <p:nvPr>
            <p:ph idx="12" type="sldNum"/>
          </p:nvPr>
        </p:nvSpPr>
        <p:spPr>
          <a:xfrm>
            <a:off x="8439459" y="5158357"/>
            <a:ext cx="2771700" cy="355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 name="Google Shape;105;g351b6a09677_0_9"/>
          <p:cNvSpPr txBox="1"/>
          <p:nvPr/>
        </p:nvSpPr>
        <p:spPr>
          <a:xfrm>
            <a:off x="633208" y="819750"/>
            <a:ext cx="1076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Brain Fingerprinting: Data Sources</a:t>
            </a:r>
            <a:endParaRPr b="0" i="1" sz="2600" u="none" cap="none" strike="noStrike">
              <a:solidFill>
                <a:srgbClr val="000000"/>
              </a:solidFill>
              <a:latin typeface="Arial"/>
              <a:ea typeface="Arial"/>
              <a:cs typeface="Arial"/>
              <a:sym typeface="Arial"/>
            </a:endParaRPr>
          </a:p>
        </p:txBody>
      </p:sp>
      <p:pic>
        <p:nvPicPr>
          <p:cNvPr id="106" name="Google Shape;106;g351b6a09677_0_9"/>
          <p:cNvPicPr preferRelativeResize="0"/>
          <p:nvPr/>
        </p:nvPicPr>
        <p:blipFill rotWithShape="1">
          <a:blip r:embed="rId3">
            <a:alphaModFix/>
          </a:blip>
          <a:srcRect b="0" l="0" r="0" t="0"/>
          <a:stretch/>
        </p:blipFill>
        <p:spPr>
          <a:xfrm>
            <a:off x="3858833" y="2021096"/>
            <a:ext cx="3739548" cy="3301105"/>
          </a:xfrm>
          <a:prstGeom prst="rect">
            <a:avLst/>
          </a:prstGeom>
          <a:noFill/>
          <a:ln>
            <a:noFill/>
          </a:ln>
        </p:spPr>
      </p:pic>
      <p:sp>
        <p:nvSpPr>
          <p:cNvPr id="107" name="Google Shape;107;g351b6a09677_0_9"/>
          <p:cNvSpPr txBox="1"/>
          <p:nvPr/>
        </p:nvSpPr>
        <p:spPr>
          <a:xfrm>
            <a:off x="39300" y="1422046"/>
            <a:ext cx="122289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dk1"/>
                </a:solidFill>
                <a:latin typeface="Arial"/>
                <a:ea typeface="Arial"/>
                <a:cs typeface="Arial"/>
                <a:sym typeface="Arial"/>
              </a:rPr>
              <a:t>  Structural Connectivity (MRI)     Functional Connectivity (fMRI)     Electrophysiological (MEG/EEG)</a:t>
            </a:r>
            <a:endParaRPr b="0" i="0" sz="2100" u="none" cap="none" strike="noStrike">
              <a:solidFill>
                <a:schemeClr val="dk1"/>
              </a:solidFill>
              <a:latin typeface="Arial"/>
              <a:ea typeface="Arial"/>
              <a:cs typeface="Arial"/>
              <a:sym typeface="Arial"/>
            </a:endParaRPr>
          </a:p>
        </p:txBody>
      </p:sp>
      <p:pic>
        <p:nvPicPr>
          <p:cNvPr id="108" name="Google Shape;108;g351b6a09677_0_9"/>
          <p:cNvPicPr preferRelativeResize="0"/>
          <p:nvPr/>
        </p:nvPicPr>
        <p:blipFill rotWithShape="1">
          <a:blip r:embed="rId4">
            <a:alphaModFix/>
          </a:blip>
          <a:srcRect b="0" l="0" r="0" t="0"/>
          <a:stretch/>
        </p:blipFill>
        <p:spPr>
          <a:xfrm>
            <a:off x="232349" y="2065906"/>
            <a:ext cx="3227080" cy="3256296"/>
          </a:xfrm>
          <a:prstGeom prst="rect">
            <a:avLst/>
          </a:prstGeom>
          <a:noFill/>
          <a:ln>
            <a:noFill/>
          </a:ln>
        </p:spPr>
      </p:pic>
      <p:pic>
        <p:nvPicPr>
          <p:cNvPr id="109" name="Google Shape;109;g351b6a09677_0_9"/>
          <p:cNvPicPr preferRelativeResize="0"/>
          <p:nvPr/>
        </p:nvPicPr>
        <p:blipFill rotWithShape="1">
          <a:blip r:embed="rId5">
            <a:alphaModFix/>
          </a:blip>
          <a:srcRect b="0" l="0" r="0" t="0"/>
          <a:stretch/>
        </p:blipFill>
        <p:spPr>
          <a:xfrm>
            <a:off x="7694200" y="2021096"/>
            <a:ext cx="4100291" cy="3189047"/>
          </a:xfrm>
          <a:prstGeom prst="rect">
            <a:avLst/>
          </a:prstGeom>
          <a:noFill/>
          <a:ln>
            <a:noFill/>
          </a:ln>
        </p:spPr>
      </p:pic>
      <p:sp>
        <p:nvSpPr>
          <p:cNvPr id="110" name="Google Shape;110;g351b6a09677_0_9"/>
          <p:cNvSpPr txBox="1"/>
          <p:nvPr/>
        </p:nvSpPr>
        <p:spPr>
          <a:xfrm>
            <a:off x="232349" y="5470341"/>
            <a:ext cx="11721300" cy="62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fMRI: functional Magnetic Resonance Imaging;     MEG/EEG: Magneto/ElectroEncephaloGram</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a1138fc14_0_38"/>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Ablation Analysis - Emotion Task</a:t>
            </a:r>
            <a:endParaRPr b="0" i="1" sz="2600" u="none" cap="none" strike="noStrike">
              <a:solidFill>
                <a:srgbClr val="000000"/>
              </a:solidFill>
              <a:latin typeface="Arial"/>
              <a:ea typeface="Arial"/>
              <a:cs typeface="Arial"/>
              <a:sym typeface="Arial"/>
            </a:endParaRPr>
          </a:p>
        </p:txBody>
      </p:sp>
      <p:sp>
        <p:nvSpPr>
          <p:cNvPr id="411" name="Google Shape;411;g31a1138fc14_0_38"/>
          <p:cNvSpPr txBox="1"/>
          <p:nvPr/>
        </p:nvSpPr>
        <p:spPr>
          <a:xfrm>
            <a:off x="6772625" y="1564225"/>
            <a:ext cx="5374200" cy="4725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Largest Accuracy Decrease</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Frontoparietal </a:t>
            </a:r>
            <a:r>
              <a:rPr b="0" i="0" lang="en-US" sz="2000" u="none" cap="none" strike="noStrike">
                <a:solidFill>
                  <a:schemeClr val="dk1"/>
                </a:solidFill>
                <a:latin typeface="Arial"/>
                <a:ea typeface="Arial"/>
                <a:cs typeface="Arial"/>
                <a:sym typeface="Arial"/>
              </a:rPr>
              <a:t> essential role in emotional regulation and integration</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Visual2 </a:t>
            </a:r>
            <a:r>
              <a:rPr b="0" i="0" lang="en-US" sz="2000" u="none" cap="none" strike="noStrike">
                <a:solidFill>
                  <a:schemeClr val="dk1"/>
                </a:solidFill>
                <a:latin typeface="Arial"/>
                <a:ea typeface="Arial"/>
                <a:cs typeface="Arial"/>
                <a:sym typeface="Arial"/>
              </a:rPr>
              <a:t> Involved in visuospatial processing of emotional stimuli, particularly facial expressions.</a:t>
            </a:r>
            <a:endParaRPr b="0" i="0" sz="20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Accuracy Increase:</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Orbito-Affective, Ventral-Mult, Auditory, Visual1</a:t>
            </a:r>
            <a:r>
              <a:rPr b="0" i="0" lang="en-US" sz="2000" u="none" cap="none" strike="noStrike">
                <a:solidFill>
                  <a:schemeClr val="dk1"/>
                </a:solidFill>
                <a:latin typeface="Arial"/>
                <a:ea typeface="Arial"/>
                <a:cs typeface="Arial"/>
                <a:sym typeface="Arial"/>
              </a:rPr>
              <a:t>, results in slight accuracy increases or negligible. </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These networks dont play a central role in individual fingerprinting for the emotion task</a:t>
            </a:r>
            <a:endParaRPr b="0" i="0" sz="2000" u="none" cap="none" strike="noStrike">
              <a:solidFill>
                <a:schemeClr val="dk1"/>
              </a:solidFill>
              <a:latin typeface="Arial"/>
              <a:ea typeface="Arial"/>
              <a:cs typeface="Arial"/>
              <a:sym typeface="Arial"/>
            </a:endParaRPr>
          </a:p>
        </p:txBody>
      </p:sp>
      <p:pic>
        <p:nvPicPr>
          <p:cNvPr id="412" name="Google Shape;412;g31a1138fc14_0_38" title="emotion_ablation.png"/>
          <p:cNvPicPr preferRelativeResize="0"/>
          <p:nvPr/>
        </p:nvPicPr>
        <p:blipFill>
          <a:blip r:embed="rId3">
            <a:alphaModFix/>
          </a:blip>
          <a:stretch>
            <a:fillRect/>
          </a:stretch>
        </p:blipFill>
        <p:spPr>
          <a:xfrm>
            <a:off x="225550" y="2039900"/>
            <a:ext cx="6467825" cy="3773950"/>
          </a:xfrm>
          <a:prstGeom prst="rect">
            <a:avLst/>
          </a:prstGeom>
          <a:noFill/>
          <a:ln>
            <a:noFill/>
          </a:ln>
        </p:spPr>
      </p:pic>
      <p:sp>
        <p:nvSpPr>
          <p:cNvPr id="413" name="Google Shape;413;g31a1138fc14_0_38"/>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30                                                                                                               </a:t>
            </a:r>
            <a:endParaRPr sz="1500">
              <a:solidFill>
                <a:srgbClr val="94B3D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509e9329a2_0_17"/>
          <p:cNvSpPr txBox="1"/>
          <p:nvPr/>
        </p:nvSpPr>
        <p:spPr>
          <a:xfrm>
            <a:off x="4965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Results: </a:t>
            </a:r>
            <a:r>
              <a:rPr b="1" lang="en-US" sz="2600"/>
              <a:t>Training on other tasks</a:t>
            </a:r>
            <a:endParaRPr b="0" i="1" sz="2600" u="none" cap="none" strike="noStrike">
              <a:solidFill>
                <a:srgbClr val="000000"/>
              </a:solidFill>
              <a:latin typeface="Arial"/>
              <a:ea typeface="Arial"/>
              <a:cs typeface="Arial"/>
              <a:sym typeface="Arial"/>
            </a:endParaRPr>
          </a:p>
        </p:txBody>
      </p:sp>
      <p:pic>
        <p:nvPicPr>
          <p:cNvPr id="419" name="Google Shape;419;g3509e9329a2_0_17"/>
          <p:cNvPicPr preferRelativeResize="0"/>
          <p:nvPr/>
        </p:nvPicPr>
        <p:blipFill>
          <a:blip r:embed="rId3">
            <a:alphaModFix/>
          </a:blip>
          <a:stretch>
            <a:fillRect/>
          </a:stretch>
        </p:blipFill>
        <p:spPr>
          <a:xfrm>
            <a:off x="6128225" y="1623375"/>
            <a:ext cx="5914376" cy="1618750"/>
          </a:xfrm>
          <a:prstGeom prst="rect">
            <a:avLst/>
          </a:prstGeom>
          <a:noFill/>
          <a:ln>
            <a:noFill/>
          </a:ln>
        </p:spPr>
      </p:pic>
      <p:sp>
        <p:nvSpPr>
          <p:cNvPr id="420" name="Google Shape;420;g3509e9329a2_0_17"/>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31                                                                                                                </a:t>
            </a:r>
            <a:endParaRPr sz="1500">
              <a:solidFill>
                <a:srgbClr val="94B3D6"/>
              </a:solidFill>
            </a:endParaRPr>
          </a:p>
        </p:txBody>
      </p:sp>
      <p:sp>
        <p:nvSpPr>
          <p:cNvPr id="421" name="Google Shape;421;g3509e9329a2_0_17"/>
          <p:cNvSpPr txBox="1"/>
          <p:nvPr/>
        </p:nvSpPr>
        <p:spPr>
          <a:xfrm>
            <a:off x="825500" y="3308350"/>
            <a:ext cx="9582300" cy="585000"/>
          </a:xfrm>
          <a:prstGeom prst="rect">
            <a:avLst/>
          </a:prstGeom>
          <a:noFill/>
          <a:ln>
            <a:noFill/>
          </a:ln>
        </p:spPr>
        <p:txBody>
          <a:bodyPr anchorCtr="0" anchor="t" bIns="91425" lIns="91425" spcFirstLastPara="1" rIns="91425" wrap="square" tIns="91425">
            <a:noAutofit/>
          </a:bodyPr>
          <a:lstStyle/>
          <a:p>
            <a:pPr indent="-355600" lvl="0" marL="1828800" rtl="0" algn="l">
              <a:spcBef>
                <a:spcPts val="0"/>
              </a:spcBef>
              <a:spcAft>
                <a:spcPts val="0"/>
              </a:spcAft>
              <a:buClr>
                <a:schemeClr val="dk1"/>
              </a:buClr>
              <a:buSzPts val="2000"/>
              <a:buFont typeface="Arial Narrow"/>
              <a:buAutoNum type="alphaLcParenR"/>
            </a:pPr>
            <a:r>
              <a:rPr lang="en-US" sz="2000">
                <a:solidFill>
                  <a:schemeClr val="dk1"/>
                </a:solidFill>
                <a:latin typeface="Arial Narrow"/>
                <a:ea typeface="Arial Narrow"/>
                <a:cs typeface="Arial Narrow"/>
                <a:sym typeface="Arial Narrow"/>
              </a:rPr>
              <a:t>Rest                                                                                                 b)  Motor </a:t>
            </a:r>
            <a:endParaRPr sz="2000">
              <a:solidFill>
                <a:schemeClr val="dk1"/>
              </a:solidFill>
              <a:latin typeface="Arial Narrow"/>
              <a:ea typeface="Arial Narrow"/>
              <a:cs typeface="Arial Narrow"/>
              <a:sym typeface="Arial Narrow"/>
            </a:endParaRPr>
          </a:p>
        </p:txBody>
      </p:sp>
      <p:pic>
        <p:nvPicPr>
          <p:cNvPr id="422" name="Google Shape;422;g3509e9329a2_0_17"/>
          <p:cNvPicPr preferRelativeResize="0"/>
          <p:nvPr/>
        </p:nvPicPr>
        <p:blipFill>
          <a:blip r:embed="rId4">
            <a:alphaModFix/>
          </a:blip>
          <a:stretch>
            <a:fillRect/>
          </a:stretch>
        </p:blipFill>
        <p:spPr>
          <a:xfrm>
            <a:off x="158927" y="1699583"/>
            <a:ext cx="5740692" cy="1618750"/>
          </a:xfrm>
          <a:prstGeom prst="rect">
            <a:avLst/>
          </a:prstGeom>
          <a:noFill/>
          <a:ln>
            <a:noFill/>
          </a:ln>
        </p:spPr>
      </p:pic>
      <p:pic>
        <p:nvPicPr>
          <p:cNvPr id="423" name="Google Shape;423;g3509e9329a2_0_17"/>
          <p:cNvPicPr preferRelativeResize="0"/>
          <p:nvPr/>
        </p:nvPicPr>
        <p:blipFill>
          <a:blip r:embed="rId5">
            <a:alphaModFix/>
          </a:blip>
          <a:stretch>
            <a:fillRect/>
          </a:stretch>
        </p:blipFill>
        <p:spPr>
          <a:xfrm>
            <a:off x="194800" y="3930625"/>
            <a:ext cx="5914375" cy="1746679"/>
          </a:xfrm>
          <a:prstGeom prst="rect">
            <a:avLst/>
          </a:prstGeom>
          <a:noFill/>
          <a:ln>
            <a:noFill/>
          </a:ln>
        </p:spPr>
      </p:pic>
      <p:sp>
        <p:nvSpPr>
          <p:cNvPr id="424" name="Google Shape;424;g3509e9329a2_0_17"/>
          <p:cNvSpPr txBox="1"/>
          <p:nvPr/>
        </p:nvSpPr>
        <p:spPr>
          <a:xfrm>
            <a:off x="749300" y="5670550"/>
            <a:ext cx="107175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Arial Narrow"/>
                <a:ea typeface="Arial Narrow"/>
                <a:cs typeface="Arial Narrow"/>
                <a:sym typeface="Arial Narrow"/>
              </a:rPr>
              <a:t>                        c)   Working Memory</a:t>
            </a:r>
            <a:r>
              <a:rPr lang="en-US" sz="2000">
                <a:solidFill>
                  <a:schemeClr val="dk1"/>
                </a:solidFill>
                <a:latin typeface="Arial Narrow"/>
                <a:ea typeface="Arial Narrow"/>
                <a:cs typeface="Arial Narrow"/>
                <a:sym typeface="Arial Narrow"/>
              </a:rPr>
              <a:t>                                                                               d)  Emotion</a:t>
            </a:r>
            <a:endParaRPr sz="2000">
              <a:solidFill>
                <a:schemeClr val="dk1"/>
              </a:solidFill>
              <a:latin typeface="Arial Narrow"/>
              <a:ea typeface="Arial Narrow"/>
              <a:cs typeface="Arial Narrow"/>
              <a:sym typeface="Arial Narrow"/>
            </a:endParaRPr>
          </a:p>
        </p:txBody>
      </p:sp>
      <p:pic>
        <p:nvPicPr>
          <p:cNvPr id="425" name="Google Shape;425;g3509e9329a2_0_17"/>
          <p:cNvPicPr preferRelativeResize="0"/>
          <p:nvPr/>
        </p:nvPicPr>
        <p:blipFill>
          <a:blip r:embed="rId6">
            <a:alphaModFix/>
          </a:blip>
          <a:stretch>
            <a:fillRect/>
          </a:stretch>
        </p:blipFill>
        <p:spPr>
          <a:xfrm>
            <a:off x="6301900" y="3973747"/>
            <a:ext cx="5740699" cy="1725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1a00cdf39a_3_191"/>
          <p:cNvSpPr txBox="1"/>
          <p:nvPr/>
        </p:nvSpPr>
        <p:spPr>
          <a:xfrm>
            <a:off x="496500" y="9721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Future Work </a:t>
            </a:r>
            <a:endParaRPr b="0" i="1" sz="2600" u="none" cap="none" strike="noStrike">
              <a:solidFill>
                <a:srgbClr val="000000"/>
              </a:solidFill>
              <a:latin typeface="Arial"/>
              <a:ea typeface="Arial"/>
              <a:cs typeface="Arial"/>
              <a:sym typeface="Arial"/>
            </a:endParaRPr>
          </a:p>
        </p:txBody>
      </p:sp>
      <p:sp>
        <p:nvSpPr>
          <p:cNvPr id="431" name="Google Shape;431;g31a00cdf39a_3_191"/>
          <p:cNvSpPr txBox="1"/>
          <p:nvPr/>
        </p:nvSpPr>
        <p:spPr>
          <a:xfrm>
            <a:off x="975600" y="1771050"/>
            <a:ext cx="10643700" cy="4433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lang="en-US" sz="2300">
                <a:solidFill>
                  <a:schemeClr val="dk1"/>
                </a:solidFill>
              </a:rPr>
              <a:t>Other measures of functional connectivity - </a:t>
            </a:r>
            <a:r>
              <a:rPr lang="en-US" sz="2300">
                <a:solidFill>
                  <a:srgbClr val="001D35"/>
                </a:solidFill>
                <a:highlight>
                  <a:srgbClr val="FFFFFF"/>
                </a:highlight>
              </a:rPr>
              <a:t>mutual information, various distance measures like Euclidean distance</a:t>
            </a:r>
            <a:endParaRPr sz="2300">
              <a:solidFill>
                <a:schemeClr val="dk1"/>
              </a:solidFill>
            </a:endParaRPr>
          </a:p>
          <a:p>
            <a:pPr indent="0" lvl="0" marL="457200" marR="0" rtl="0" algn="l">
              <a:lnSpc>
                <a:spcPct val="100000"/>
              </a:lnSpc>
              <a:spcBef>
                <a:spcPts val="0"/>
              </a:spcBef>
              <a:spcAft>
                <a:spcPts val="0"/>
              </a:spcAft>
              <a:buNone/>
            </a:pPr>
            <a:r>
              <a:t/>
            </a:r>
            <a:endParaRPr sz="2300">
              <a:solidFill>
                <a:schemeClr val="dk1"/>
              </a:solidFil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Integrate Convolutional Autoencoder and Sparse Dictionary Learning into a single framework</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k-Sparse Autoencoder </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Deep Dictionary Learning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Using the FC Fingerprints obtained for downstream tasks </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Predictive cognitive functions (Ex: fluid intelligence, problem solving skills)</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Individualized diagnosis of neurological disorders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solidFill>
                <a:schemeClr val="dk1"/>
              </a:solidFill>
              <a:latin typeface="Arial"/>
              <a:ea typeface="Arial"/>
              <a:cs typeface="Arial"/>
              <a:sym typeface="Arial"/>
            </a:endParaRPr>
          </a:p>
        </p:txBody>
      </p:sp>
      <p:sp>
        <p:nvSpPr>
          <p:cNvPr id="432" name="Google Shape;432;g31a00cdf39a_3_191"/>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32                                                                                                                </a:t>
            </a:r>
            <a:endParaRPr sz="1500">
              <a:solidFill>
                <a:srgbClr val="94B3D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31a1138fc14_0_58"/>
          <p:cNvSpPr txBox="1"/>
          <p:nvPr/>
        </p:nvSpPr>
        <p:spPr>
          <a:xfrm>
            <a:off x="496500" y="9721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Conclusion</a:t>
            </a:r>
            <a:endParaRPr b="0" i="1" sz="2600" u="none" cap="none" strike="noStrike">
              <a:solidFill>
                <a:srgbClr val="000000"/>
              </a:solidFill>
              <a:latin typeface="Arial"/>
              <a:ea typeface="Arial"/>
              <a:cs typeface="Arial"/>
              <a:sym typeface="Arial"/>
            </a:endParaRPr>
          </a:p>
        </p:txBody>
      </p:sp>
      <p:sp>
        <p:nvSpPr>
          <p:cNvPr id="438" name="Google Shape;438;g31a1138fc14_0_58"/>
          <p:cNvSpPr txBox="1"/>
          <p:nvPr/>
        </p:nvSpPr>
        <p:spPr>
          <a:xfrm>
            <a:off x="975600" y="1771050"/>
            <a:ext cx="10643700" cy="4079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Functional Connectivity is a good measure for individualized brain connectivity analysis</a:t>
            </a:r>
            <a:endParaRPr b="0" i="0" sz="2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Functional Connectome Fingerprinting has applications in personalized treatment of neurological disorders and also in cognitive state decoding</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As the number of fMRI datasets increase, there are chances of missing labels. Functional Connectome Fingerprinting can be a good way to tackle this issue</a:t>
            </a:r>
            <a:endParaRPr b="0" i="0" sz="2300" u="none" cap="none" strike="noStrike">
              <a:solidFill>
                <a:schemeClr val="dk1"/>
              </a:solidFill>
              <a:latin typeface="Arial"/>
              <a:ea typeface="Arial"/>
              <a:cs typeface="Arial"/>
              <a:sym typeface="Arial"/>
            </a:endParaRPr>
          </a:p>
        </p:txBody>
      </p:sp>
      <p:sp>
        <p:nvSpPr>
          <p:cNvPr id="439" name="Google Shape;439;g31a1138fc14_0_58"/>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33                                                                                                                </a:t>
            </a:r>
            <a:endParaRPr sz="1500">
              <a:solidFill>
                <a:srgbClr val="94B3D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722ad65b0a2eea91_8"/>
          <p:cNvSpPr txBox="1"/>
          <p:nvPr/>
        </p:nvSpPr>
        <p:spPr>
          <a:xfrm>
            <a:off x="496500" y="7435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References</a:t>
            </a:r>
            <a:endParaRPr b="0" i="1" sz="2600" u="none" cap="none" strike="noStrike">
              <a:solidFill>
                <a:srgbClr val="000000"/>
              </a:solidFill>
              <a:latin typeface="Arial"/>
              <a:ea typeface="Arial"/>
              <a:cs typeface="Arial"/>
              <a:sym typeface="Arial"/>
            </a:endParaRPr>
          </a:p>
        </p:txBody>
      </p:sp>
      <p:sp>
        <p:nvSpPr>
          <p:cNvPr id="445" name="Google Shape;445;g722ad65b0a2eea91_8"/>
          <p:cNvSpPr txBox="1"/>
          <p:nvPr/>
        </p:nvSpPr>
        <p:spPr>
          <a:xfrm>
            <a:off x="975600" y="1313850"/>
            <a:ext cx="10643700" cy="4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900">
                <a:solidFill>
                  <a:schemeClr val="dk1"/>
                </a:solidFill>
                <a:highlight>
                  <a:srgbClr val="FFFFFF"/>
                </a:highlight>
              </a:rPr>
              <a:t>[1] Finn ES, Shen X, Scheinost D, Rosenberg MD, Huang J, Chun MM, Papademetris X, Constable RT. Functional connectome fingerprinting: identifying individuals using patterns of brain connectivity. Nat Neurosci. 2015 Nov;18(11)</a:t>
            </a:r>
            <a:endParaRPr sz="1900">
              <a:solidFill>
                <a:schemeClr val="dk1"/>
              </a:solidFill>
              <a:highlight>
                <a:srgbClr val="FFFFFF"/>
              </a:highlight>
            </a:endParaRPr>
          </a:p>
          <a:p>
            <a:pPr indent="0" lvl="0" marL="0" marR="0" rtl="0" algn="l">
              <a:lnSpc>
                <a:spcPct val="100000"/>
              </a:lnSpc>
              <a:spcBef>
                <a:spcPts val="0"/>
              </a:spcBef>
              <a:spcAft>
                <a:spcPts val="0"/>
              </a:spcAft>
              <a:buNone/>
            </a:pPr>
            <a:r>
              <a:t/>
            </a:r>
            <a:endParaRPr sz="1900">
              <a:solidFill>
                <a:schemeClr val="dk1"/>
              </a:solidFill>
              <a:highlight>
                <a:srgbClr val="FFFFFF"/>
              </a:highlight>
            </a:endParaRPr>
          </a:p>
          <a:p>
            <a:pPr indent="0" lvl="0" marL="0" marR="0" rtl="0" algn="l">
              <a:lnSpc>
                <a:spcPct val="100000"/>
              </a:lnSpc>
              <a:spcBef>
                <a:spcPts val="0"/>
              </a:spcBef>
              <a:spcAft>
                <a:spcPts val="0"/>
              </a:spcAft>
              <a:buNone/>
            </a:pPr>
            <a:r>
              <a:rPr lang="en-US" sz="1900">
                <a:solidFill>
                  <a:schemeClr val="dk1"/>
                </a:solidFill>
                <a:highlight>
                  <a:srgbClr val="FFFFFF"/>
                </a:highlight>
              </a:rPr>
              <a:t>[2] Cai B, Zhang G, Hu W, Zhang A, Zille P, Zhang Y, Stephen JM, Wilson TW, Calhoun VD, Wang YP. Refined measure of functional connectomes for improved identifiability and prediction. Hum Brain Mapp. 2019 Nov </a:t>
            </a:r>
            <a:endParaRPr sz="1900">
              <a:solidFill>
                <a:schemeClr val="dk1"/>
              </a:solidFill>
              <a:highlight>
                <a:srgbClr val="FFFFFF"/>
              </a:highlight>
            </a:endParaRPr>
          </a:p>
          <a:p>
            <a:pPr indent="0" lvl="0" marL="0" marR="0" rtl="0" algn="l">
              <a:lnSpc>
                <a:spcPct val="100000"/>
              </a:lnSpc>
              <a:spcBef>
                <a:spcPts val="0"/>
              </a:spcBef>
              <a:spcAft>
                <a:spcPts val="0"/>
              </a:spcAft>
              <a:buNone/>
            </a:pPr>
            <a:r>
              <a:t/>
            </a:r>
            <a:endParaRPr sz="1900">
              <a:solidFill>
                <a:schemeClr val="dk1"/>
              </a:solidFill>
              <a:highlight>
                <a:srgbClr val="FFFFFF"/>
              </a:highlight>
            </a:endParaRPr>
          </a:p>
          <a:p>
            <a:pPr indent="0" lvl="0" marL="0" marR="0" rtl="0" algn="l">
              <a:lnSpc>
                <a:spcPct val="100000"/>
              </a:lnSpc>
              <a:spcBef>
                <a:spcPts val="0"/>
              </a:spcBef>
              <a:spcAft>
                <a:spcPts val="0"/>
              </a:spcAft>
              <a:buNone/>
            </a:pPr>
            <a:r>
              <a:rPr lang="en-US" sz="1900">
                <a:solidFill>
                  <a:schemeClr val="dk1"/>
                </a:solidFill>
                <a:highlight>
                  <a:srgbClr val="FFFFFF"/>
                </a:highlight>
              </a:rPr>
              <a:t>[3] Cai, Biao, et al. "Functional connectome fingerprinting: identifying individuals and predicting cognitive functions via autoencoder." </a:t>
            </a:r>
            <a:r>
              <a:rPr i="1" lang="en-US" sz="1900">
                <a:solidFill>
                  <a:schemeClr val="dk1"/>
                </a:solidFill>
                <a:highlight>
                  <a:srgbClr val="FFFFFF"/>
                </a:highlight>
              </a:rPr>
              <a:t>Human Brain Mapping</a:t>
            </a:r>
            <a:r>
              <a:rPr lang="en-US" sz="1900">
                <a:solidFill>
                  <a:schemeClr val="dk1"/>
                </a:solidFill>
                <a:highlight>
                  <a:srgbClr val="FFFFFF"/>
                </a:highlight>
              </a:rPr>
              <a:t> 42.9 (2021): 2691-2705.</a:t>
            </a:r>
            <a:endParaRPr sz="1900">
              <a:solidFill>
                <a:schemeClr val="dk1"/>
              </a:solidFill>
              <a:highlight>
                <a:srgbClr val="FFFFFF"/>
              </a:highlight>
            </a:endParaRPr>
          </a:p>
          <a:p>
            <a:pPr indent="0" lvl="0" marL="4114800" rtl="0" algn="l">
              <a:spcBef>
                <a:spcPts val="0"/>
              </a:spcBef>
              <a:spcAft>
                <a:spcPts val="0"/>
              </a:spcAft>
              <a:buNone/>
            </a:pPr>
            <a:r>
              <a:t/>
            </a:r>
            <a:endParaRPr b="1" sz="2600">
              <a:solidFill>
                <a:schemeClr val="dk1"/>
              </a:solidFill>
            </a:endParaRPr>
          </a:p>
          <a:p>
            <a:pPr indent="0" lvl="0" marL="4114800" rtl="0" algn="l">
              <a:lnSpc>
                <a:spcPct val="115000"/>
              </a:lnSpc>
              <a:spcBef>
                <a:spcPts val="0"/>
              </a:spcBef>
              <a:spcAft>
                <a:spcPts val="0"/>
              </a:spcAft>
              <a:buNone/>
            </a:pPr>
            <a:r>
              <a:rPr b="1" lang="en-US" sz="2600">
                <a:solidFill>
                  <a:schemeClr val="dk1"/>
                </a:solidFill>
              </a:rPr>
              <a:t>Publication</a:t>
            </a:r>
            <a:endParaRPr b="1" sz="2600">
              <a:solidFill>
                <a:schemeClr val="dk1"/>
              </a:solidFill>
            </a:endParaRPr>
          </a:p>
          <a:p>
            <a:pPr indent="-355600" lvl="0" marL="457200" rtl="0" algn="l">
              <a:lnSpc>
                <a:spcPct val="100000"/>
              </a:lnSpc>
              <a:spcBef>
                <a:spcPts val="0"/>
              </a:spcBef>
              <a:spcAft>
                <a:spcPts val="0"/>
              </a:spcAft>
              <a:buClr>
                <a:schemeClr val="dk1"/>
              </a:buClr>
              <a:buSzPts val="2000"/>
              <a:buChar char="●"/>
            </a:pPr>
            <a:r>
              <a:rPr lang="en-US" sz="2000">
                <a:solidFill>
                  <a:schemeClr val="dk1"/>
                </a:solidFill>
                <a:highlight>
                  <a:srgbClr val="FFFFFF"/>
                </a:highlight>
              </a:rPr>
              <a:t>Yashaswini and S. Ghosh, "Enhancing Functional Connectome Fingerprinting using Deep Learning," IEEE Transactions on Medical Imaging. (in-preparation)</a:t>
            </a:r>
            <a:endParaRPr b="1" sz="2000">
              <a:solidFill>
                <a:schemeClr val="dk1"/>
              </a:solidFill>
            </a:endParaRPr>
          </a:p>
        </p:txBody>
      </p:sp>
      <p:sp>
        <p:nvSpPr>
          <p:cNvPr id="446" name="Google Shape;446;g722ad65b0a2eea91_8"/>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34                                                                                                                </a:t>
            </a:r>
            <a:endParaRPr sz="1500">
              <a:solidFill>
                <a:srgbClr val="94B3D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193cb2565d_0_57"/>
          <p:cNvSpPr txBox="1"/>
          <p:nvPr/>
        </p:nvSpPr>
        <p:spPr>
          <a:xfrm>
            <a:off x="572700" y="3105750"/>
            <a:ext cx="11046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Thank you!</a:t>
            </a:r>
            <a:endParaRPr b="0" i="1" sz="30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1a00cdf39a_3_6"/>
          <p:cNvSpPr txBox="1"/>
          <p:nvPr/>
        </p:nvSpPr>
        <p:spPr>
          <a:xfrm>
            <a:off x="572700" y="3105750"/>
            <a:ext cx="11046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Appendix</a:t>
            </a:r>
            <a:endParaRPr b="0" i="1" sz="30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51b6a09677_3_339"/>
          <p:cNvSpPr txBox="1"/>
          <p:nvPr/>
        </p:nvSpPr>
        <p:spPr>
          <a:xfrm>
            <a:off x="496500" y="8197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HCP minimal preprocessing pipeline</a:t>
            </a:r>
            <a:endParaRPr b="0" i="1" sz="2600" u="none" cap="none" strike="noStrike">
              <a:solidFill>
                <a:srgbClr val="000000"/>
              </a:solidFill>
              <a:latin typeface="Arial"/>
              <a:ea typeface="Arial"/>
              <a:cs typeface="Arial"/>
              <a:sym typeface="Arial"/>
            </a:endParaRPr>
          </a:p>
        </p:txBody>
      </p:sp>
      <p:sp>
        <p:nvSpPr>
          <p:cNvPr id="462" name="Google Shape;462;g351b6a09677_3_339"/>
          <p:cNvSpPr txBox="1"/>
          <p:nvPr/>
        </p:nvSpPr>
        <p:spPr>
          <a:xfrm>
            <a:off x="225600" y="1664200"/>
            <a:ext cx="11740800" cy="42252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60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Gradient Distortion Correction</a:t>
            </a:r>
            <a:r>
              <a:rPr lang="en-US" sz="2100">
                <a:solidFill>
                  <a:schemeClr val="dk1"/>
                </a:solidFill>
                <a:latin typeface="Roboto"/>
                <a:ea typeface="Roboto"/>
                <a:cs typeface="Roboto"/>
                <a:sym typeface="Roboto"/>
              </a:rPr>
              <a:t>: Compensates for MRI gradient coil-induced distortions.</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Head Motion Correction</a:t>
            </a:r>
            <a:r>
              <a:rPr lang="en-US" sz="2100">
                <a:solidFill>
                  <a:schemeClr val="dk1"/>
                </a:solidFill>
                <a:latin typeface="Roboto"/>
                <a:ea typeface="Roboto"/>
                <a:cs typeface="Roboto"/>
                <a:sym typeface="Roboto"/>
              </a:rPr>
              <a:t>: Realigns volumes to correct for subject movement (FIX-based ICA denoising).</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Image Distortion Correction</a:t>
            </a:r>
            <a:r>
              <a:rPr lang="en-US" sz="2100">
                <a:solidFill>
                  <a:schemeClr val="dk1"/>
                </a:solidFill>
                <a:latin typeface="Roboto"/>
                <a:ea typeface="Roboto"/>
                <a:cs typeface="Roboto"/>
                <a:sym typeface="Roboto"/>
              </a:rPr>
              <a:t>: Addresses echo-planar imaging (EPI) distortions.</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Spatial Normalization</a:t>
            </a:r>
            <a:r>
              <a:rPr lang="en-US" sz="2100">
                <a:solidFill>
                  <a:schemeClr val="dk1"/>
                </a:solidFill>
                <a:latin typeface="Roboto"/>
                <a:ea typeface="Roboto"/>
                <a:cs typeface="Roboto"/>
                <a:sym typeface="Roboto"/>
              </a:rPr>
              <a:t>: Aligns images to MNI standard space for cross-subject consistency.</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Intensity Normalization</a:t>
            </a:r>
            <a:r>
              <a:rPr lang="en-US" sz="2100">
                <a:solidFill>
                  <a:schemeClr val="dk1"/>
                </a:solidFill>
                <a:latin typeface="Roboto"/>
                <a:ea typeface="Roboto"/>
                <a:cs typeface="Roboto"/>
                <a:sym typeface="Roboto"/>
              </a:rPr>
              <a:t>: Standardizes signal intensity across scans.</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Temporal Filtering</a:t>
            </a:r>
            <a:r>
              <a:rPr lang="en-US" sz="2100">
                <a:solidFill>
                  <a:schemeClr val="dk1"/>
                </a:solidFill>
                <a:latin typeface="Roboto"/>
                <a:ea typeface="Roboto"/>
                <a:cs typeface="Roboto"/>
                <a:sym typeface="Roboto"/>
              </a:rPr>
              <a:t>:</a:t>
            </a:r>
            <a:endParaRPr sz="2100">
              <a:solidFill>
                <a:schemeClr val="dk1"/>
              </a:solidFill>
              <a:latin typeface="Roboto"/>
              <a:ea typeface="Roboto"/>
              <a:cs typeface="Roboto"/>
              <a:sym typeface="Roboto"/>
            </a:endParaRPr>
          </a:p>
          <a:p>
            <a:pPr indent="-361950" lvl="1" marL="914400" rtl="0" algn="l">
              <a:lnSpc>
                <a:spcPct val="115000"/>
              </a:lnSpc>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Detrending: Removes linear trends in BOLD signals.</a:t>
            </a:r>
            <a:endParaRPr sz="2100">
              <a:solidFill>
                <a:schemeClr val="dk1"/>
              </a:solidFill>
              <a:latin typeface="Roboto"/>
              <a:ea typeface="Roboto"/>
              <a:cs typeface="Roboto"/>
              <a:sym typeface="Roboto"/>
            </a:endParaRPr>
          </a:p>
          <a:p>
            <a:pPr indent="-361950" lvl="1" marL="914400" rtl="0" algn="l">
              <a:lnSpc>
                <a:spcPct val="115000"/>
              </a:lnSpc>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Band-pass filter (0.01–0.25 Hz): Reduces low-frequency drift and high-frequency noise.</a:t>
            </a:r>
            <a:endParaRPr sz="2100">
              <a:solidFill>
                <a:schemeClr val="dk1"/>
              </a:solidFill>
              <a:latin typeface="Roboto"/>
              <a:ea typeface="Roboto"/>
              <a:cs typeface="Roboto"/>
              <a:sym typeface="Roboto"/>
            </a:endParaRPr>
          </a:p>
          <a:p>
            <a:pPr indent="-361950" lvl="0" marL="457200" rtl="0" algn="l">
              <a:lnSpc>
                <a:spcPct val="115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Spatial Smoothing:</a:t>
            </a:r>
            <a:r>
              <a:rPr lang="en-US" sz="2100">
                <a:solidFill>
                  <a:schemeClr val="dk1"/>
                </a:solidFill>
                <a:latin typeface="Roboto"/>
                <a:ea typeface="Roboto"/>
                <a:cs typeface="Roboto"/>
                <a:sym typeface="Roboto"/>
              </a:rPr>
              <a:t> Omitted per Finn et al. (2015) findings on minimal impact on fingerprinting accuracy.</a:t>
            </a:r>
            <a:endParaRPr sz="21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51b6a09677_3_344"/>
          <p:cNvSpPr txBox="1"/>
          <p:nvPr/>
        </p:nvSpPr>
        <p:spPr>
          <a:xfrm>
            <a:off x="572700" y="9890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AE vs Conv-AE Network Parameter Calculations</a:t>
            </a:r>
            <a:endParaRPr b="0" i="1" sz="2600" u="none" cap="none" strike="noStrike">
              <a:solidFill>
                <a:srgbClr val="000000"/>
              </a:solidFill>
              <a:latin typeface="Arial"/>
              <a:ea typeface="Arial"/>
              <a:cs typeface="Arial"/>
              <a:sym typeface="Arial"/>
            </a:endParaRPr>
          </a:p>
        </p:txBody>
      </p:sp>
      <p:sp>
        <p:nvSpPr>
          <p:cNvPr id="468" name="Google Shape;468;g351b6a09677_3_344"/>
          <p:cNvSpPr txBox="1"/>
          <p:nvPr/>
        </p:nvSpPr>
        <p:spPr>
          <a:xfrm>
            <a:off x="899400" y="2231425"/>
            <a:ext cx="10829400" cy="3724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AE </a:t>
            </a:r>
            <a:r>
              <a:rPr b="0" i="0" lang="en-US" sz="2300" u="none" cap="none" strike="noStrike">
                <a:solidFill>
                  <a:schemeClr val="dk1"/>
                </a:solidFill>
                <a:latin typeface="Arial"/>
                <a:ea typeface="Arial"/>
                <a:cs typeface="Arial"/>
                <a:sym typeface="Arial"/>
              </a:rPr>
              <a:t>(architectured as mentioned in the reference paper):  </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d-500-500-2000-10-2000-500- 500-d where d = number of time points</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For resting state fMRI, d = 1200</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Number of params = 1200×500+500 + 500×500+500 + 500×2000+2000 + 2000×10+10 + 10×2000+2000 + 2000×500+500 + 500×500+500 + 500×1200+1200 = 3,747,210</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Conv AE </a:t>
            </a:r>
            <a:r>
              <a:rPr b="0" i="0" lang="en-US" sz="2300" u="none" cap="none" strike="noStrike">
                <a:solidFill>
                  <a:schemeClr val="dk1"/>
                </a:solidFill>
                <a:latin typeface="Arial"/>
                <a:ea typeface="Arial"/>
                <a:cs typeface="Arial"/>
                <a:sym typeface="Arial"/>
              </a:rPr>
              <a:t>(proposed architecture): </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Number of params = 1×16×3×3 + 16 + 16×32×3×3 + 32 + 32×64×3×3 + 64 + 64×32×2×2 + 32 + 32×16×2×2 + 16 + 16×1×2×2 + 1 = 33,649</a:t>
            </a:r>
            <a:endParaRPr b="0" i="0" sz="23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51b6a09677_3_349"/>
          <p:cNvSpPr txBox="1"/>
          <p:nvPr/>
        </p:nvSpPr>
        <p:spPr>
          <a:xfrm>
            <a:off x="572700" y="9890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Orthogonal Matching Pursuit Algorithm</a:t>
            </a:r>
            <a:endParaRPr b="0" i="1" sz="2600" u="none" cap="none" strike="noStrike">
              <a:solidFill>
                <a:srgbClr val="000000"/>
              </a:solidFill>
              <a:latin typeface="Arial"/>
              <a:ea typeface="Arial"/>
              <a:cs typeface="Arial"/>
              <a:sym typeface="Arial"/>
            </a:endParaRPr>
          </a:p>
        </p:txBody>
      </p:sp>
      <p:pic>
        <p:nvPicPr>
          <p:cNvPr id="474" name="Google Shape;474;g351b6a09677_3_349"/>
          <p:cNvPicPr preferRelativeResize="0"/>
          <p:nvPr/>
        </p:nvPicPr>
        <p:blipFill rotWithShape="1">
          <a:blip r:embed="rId3">
            <a:alphaModFix/>
          </a:blip>
          <a:srcRect b="0" l="0" r="0" t="0"/>
          <a:stretch/>
        </p:blipFill>
        <p:spPr>
          <a:xfrm>
            <a:off x="1609725" y="1726475"/>
            <a:ext cx="8972550" cy="440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51b6a09677_0_31"/>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4                                                                                                                  </a:t>
            </a:r>
            <a:endParaRPr sz="1500">
              <a:solidFill>
                <a:srgbClr val="94B3D6"/>
              </a:solidFill>
            </a:endParaRPr>
          </a:p>
        </p:txBody>
      </p:sp>
      <p:sp>
        <p:nvSpPr>
          <p:cNvPr id="116" name="Google Shape;116;g351b6a09677_0_31"/>
          <p:cNvSpPr txBox="1"/>
          <p:nvPr/>
        </p:nvSpPr>
        <p:spPr>
          <a:xfrm>
            <a:off x="572700" y="8562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Problem Statement</a:t>
            </a:r>
            <a:endParaRPr b="0" i="1" sz="2600" u="none" cap="none" strike="noStrike">
              <a:solidFill>
                <a:srgbClr val="000000"/>
              </a:solidFill>
              <a:latin typeface="Arial"/>
              <a:ea typeface="Arial"/>
              <a:cs typeface="Arial"/>
              <a:sym typeface="Arial"/>
            </a:endParaRPr>
          </a:p>
        </p:txBody>
      </p:sp>
      <p:sp>
        <p:nvSpPr>
          <p:cNvPr id="117" name="Google Shape;117;g351b6a09677_0_31"/>
          <p:cNvSpPr txBox="1"/>
          <p:nvPr/>
        </p:nvSpPr>
        <p:spPr>
          <a:xfrm>
            <a:off x="688525" y="1389978"/>
            <a:ext cx="110466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US" sz="2400" u="none" cap="none" strike="noStrike">
                <a:solidFill>
                  <a:schemeClr val="dk1"/>
                </a:solidFill>
                <a:highlight>
                  <a:srgbClr val="FFFFFF"/>
                </a:highlight>
                <a:latin typeface="Arial"/>
                <a:ea typeface="Arial"/>
                <a:cs typeface="Arial"/>
                <a:sym typeface="Arial"/>
              </a:rPr>
              <a:t>Develop a robust brain fingerprinting framework to identify individuals </a:t>
            </a:r>
            <a:endParaRPr b="0" i="0" sz="2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0" i="0" lang="en-US" sz="2400" u="none" cap="none" strike="noStrike">
                <a:solidFill>
                  <a:schemeClr val="dk1"/>
                </a:solidFill>
                <a:highlight>
                  <a:srgbClr val="FFFFFF"/>
                </a:highlight>
                <a:latin typeface="Arial"/>
                <a:ea typeface="Arial"/>
                <a:cs typeface="Arial"/>
                <a:sym typeface="Arial"/>
              </a:rPr>
              <a:t>based on their functional connectomes (FC) (derived from fMRI data)  </a:t>
            </a:r>
            <a:endParaRPr b="0" i="0" sz="24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0" i="0" lang="en-US" sz="2400" u="none" cap="none" strike="noStrike">
                <a:solidFill>
                  <a:schemeClr val="dk1"/>
                </a:solidFill>
                <a:highlight>
                  <a:srgbClr val="FFFFFF"/>
                </a:highlight>
                <a:latin typeface="Arial"/>
                <a:ea typeface="Arial"/>
                <a:cs typeface="Arial"/>
                <a:sym typeface="Arial"/>
              </a:rPr>
              <a:t>using signal processing and deep learning techniques</a:t>
            </a:r>
            <a:endParaRPr b="0" i="1" sz="2400" u="none" cap="none" strike="noStrike">
              <a:solidFill>
                <a:schemeClr val="dk1"/>
              </a:solidFill>
              <a:latin typeface="Arial"/>
              <a:ea typeface="Arial"/>
              <a:cs typeface="Arial"/>
              <a:sym typeface="Arial"/>
            </a:endParaRPr>
          </a:p>
        </p:txBody>
      </p:sp>
      <p:pic>
        <p:nvPicPr>
          <p:cNvPr id="118" name="Google Shape;118;g351b6a09677_0_31"/>
          <p:cNvPicPr preferRelativeResize="0"/>
          <p:nvPr/>
        </p:nvPicPr>
        <p:blipFill rotWithShape="1">
          <a:blip r:embed="rId3">
            <a:alphaModFix/>
          </a:blip>
          <a:srcRect b="0" l="-4280" r="4279" t="0"/>
          <a:stretch/>
        </p:blipFill>
        <p:spPr>
          <a:xfrm>
            <a:off x="4722625" y="2682978"/>
            <a:ext cx="7093191" cy="3443497"/>
          </a:xfrm>
          <a:prstGeom prst="rect">
            <a:avLst/>
          </a:prstGeom>
          <a:noFill/>
          <a:ln>
            <a:noFill/>
          </a:ln>
        </p:spPr>
      </p:pic>
      <p:pic>
        <p:nvPicPr>
          <p:cNvPr id="119" name="Google Shape;119;g351b6a09677_0_31"/>
          <p:cNvPicPr preferRelativeResize="0"/>
          <p:nvPr/>
        </p:nvPicPr>
        <p:blipFill rotWithShape="1">
          <a:blip r:embed="rId4">
            <a:alphaModFix/>
          </a:blip>
          <a:srcRect b="46386" l="0" r="0" t="0"/>
          <a:stretch/>
        </p:blipFill>
        <p:spPr>
          <a:xfrm>
            <a:off x="134125" y="3420563"/>
            <a:ext cx="3712450" cy="1723824"/>
          </a:xfrm>
          <a:prstGeom prst="rect">
            <a:avLst/>
          </a:prstGeom>
          <a:noFill/>
          <a:ln>
            <a:noFill/>
          </a:ln>
        </p:spPr>
      </p:pic>
      <p:sp>
        <p:nvSpPr>
          <p:cNvPr id="120" name="Google Shape;120;g351b6a09677_0_31"/>
          <p:cNvSpPr/>
          <p:nvPr/>
        </p:nvSpPr>
        <p:spPr>
          <a:xfrm>
            <a:off x="0" y="3420575"/>
            <a:ext cx="1338000" cy="15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21" name="Google Shape;121;g351b6a09677_0_31"/>
          <p:cNvSpPr/>
          <p:nvPr/>
        </p:nvSpPr>
        <p:spPr>
          <a:xfrm>
            <a:off x="111725" y="5015325"/>
            <a:ext cx="846600" cy="150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22" name="Google Shape;122;g351b6a09677_0_31"/>
          <p:cNvSpPr/>
          <p:nvPr/>
        </p:nvSpPr>
        <p:spPr>
          <a:xfrm>
            <a:off x="3699848" y="4104850"/>
            <a:ext cx="1338000" cy="1692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g351b6a09677_0_31"/>
          <p:cNvSpPr txBox="1"/>
          <p:nvPr/>
        </p:nvSpPr>
        <p:spPr>
          <a:xfrm>
            <a:off x="2847450" y="3690713"/>
            <a:ext cx="3000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rPr>
              <a:t>Pearson </a:t>
            </a:r>
            <a:endParaRPr b="1" sz="1000">
              <a:solidFill>
                <a:schemeClr val="dk1"/>
              </a:solidFill>
            </a:endParaRPr>
          </a:p>
          <a:p>
            <a:pPr indent="0" lvl="0" marL="0" rtl="0" algn="ctr">
              <a:spcBef>
                <a:spcPts val="0"/>
              </a:spcBef>
              <a:spcAft>
                <a:spcPts val="0"/>
              </a:spcAft>
              <a:buNone/>
            </a:pPr>
            <a:r>
              <a:rPr b="1" lang="en-US" sz="1000">
                <a:solidFill>
                  <a:schemeClr val="dk1"/>
                </a:solidFill>
              </a:rPr>
              <a:t>Correlation</a:t>
            </a:r>
            <a:endParaRPr b="1" sz="1000">
              <a:solidFill>
                <a:schemeClr val="dk1"/>
              </a:solidFill>
            </a:endParaRPr>
          </a:p>
          <a:p>
            <a:pPr indent="0" lvl="0" marL="0" rtl="0" algn="ctr">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US" sz="1000">
                <a:solidFill>
                  <a:schemeClr val="dk1"/>
                </a:solidFill>
              </a:rPr>
              <a:t>                                    and </a:t>
            </a:r>
            <a:endParaRPr b="1" sz="1000">
              <a:solidFill>
                <a:schemeClr val="dk1"/>
              </a:solidFill>
            </a:endParaRPr>
          </a:p>
          <a:p>
            <a:pPr indent="0" lvl="0" marL="0" rtl="0" algn="l">
              <a:spcBef>
                <a:spcPts val="0"/>
              </a:spcBef>
              <a:spcAft>
                <a:spcPts val="0"/>
              </a:spcAft>
              <a:buNone/>
            </a:pPr>
            <a:r>
              <a:rPr b="1" lang="en-US" sz="1000">
                <a:solidFill>
                  <a:schemeClr val="dk1"/>
                </a:solidFill>
              </a:rPr>
              <a:t>                        </a:t>
            </a:r>
            <a:r>
              <a:rPr b="1" lang="en-US" sz="1000">
                <a:solidFill>
                  <a:srgbClr val="FF0000"/>
                </a:solidFill>
              </a:rPr>
              <a:t>further processing </a:t>
            </a:r>
            <a:endParaRPr b="1" sz="100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51b6a09677_3_354"/>
          <p:cNvSpPr txBox="1"/>
          <p:nvPr/>
        </p:nvSpPr>
        <p:spPr>
          <a:xfrm>
            <a:off x="572700" y="9890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Dictionary update using SVD </a:t>
            </a:r>
            <a:endParaRPr b="0" i="1" sz="2600" u="none" cap="none" strike="noStrike">
              <a:solidFill>
                <a:srgbClr val="000000"/>
              </a:solidFill>
              <a:latin typeface="Arial"/>
              <a:ea typeface="Arial"/>
              <a:cs typeface="Arial"/>
              <a:sym typeface="Arial"/>
            </a:endParaRPr>
          </a:p>
        </p:txBody>
      </p:sp>
      <p:pic>
        <p:nvPicPr>
          <p:cNvPr id="480" name="Google Shape;480;g351b6a09677_3_354"/>
          <p:cNvPicPr preferRelativeResize="0"/>
          <p:nvPr/>
        </p:nvPicPr>
        <p:blipFill rotWithShape="1">
          <a:blip r:embed="rId3">
            <a:alphaModFix/>
          </a:blip>
          <a:srcRect b="0" l="0" r="0" t="0"/>
          <a:stretch/>
        </p:blipFill>
        <p:spPr>
          <a:xfrm>
            <a:off x="3118975" y="1650275"/>
            <a:ext cx="5954059" cy="4979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51b6a09677_3_359"/>
          <p:cNvSpPr txBox="1"/>
          <p:nvPr/>
        </p:nvSpPr>
        <p:spPr>
          <a:xfrm>
            <a:off x="572700" y="9890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Transposed Convolution</a:t>
            </a:r>
            <a:endParaRPr b="0" i="1" sz="2600" u="none" cap="none" strike="noStrike">
              <a:solidFill>
                <a:srgbClr val="000000"/>
              </a:solidFill>
              <a:latin typeface="Arial"/>
              <a:ea typeface="Arial"/>
              <a:cs typeface="Arial"/>
              <a:sym typeface="Arial"/>
            </a:endParaRPr>
          </a:p>
        </p:txBody>
      </p:sp>
      <p:pic>
        <p:nvPicPr>
          <p:cNvPr id="486" name="Google Shape;486;g351b6a09677_3_359"/>
          <p:cNvPicPr preferRelativeResize="0"/>
          <p:nvPr/>
        </p:nvPicPr>
        <p:blipFill rotWithShape="1">
          <a:blip r:embed="rId3">
            <a:alphaModFix/>
          </a:blip>
          <a:srcRect b="0" l="0" r="0" t="0"/>
          <a:stretch/>
        </p:blipFill>
        <p:spPr>
          <a:xfrm>
            <a:off x="572700" y="2410592"/>
            <a:ext cx="6301987" cy="2602267"/>
          </a:xfrm>
          <a:prstGeom prst="rect">
            <a:avLst/>
          </a:prstGeom>
          <a:noFill/>
          <a:ln>
            <a:noFill/>
          </a:ln>
        </p:spPr>
      </p:pic>
      <p:pic>
        <p:nvPicPr>
          <p:cNvPr id="487" name="Google Shape;487;g351b6a09677_3_359"/>
          <p:cNvPicPr preferRelativeResize="0"/>
          <p:nvPr/>
        </p:nvPicPr>
        <p:blipFill rotWithShape="1">
          <a:blip r:embed="rId4">
            <a:alphaModFix/>
          </a:blip>
          <a:srcRect b="0" l="0" r="0" t="0"/>
          <a:stretch/>
        </p:blipFill>
        <p:spPr>
          <a:xfrm>
            <a:off x="7019931" y="2356401"/>
            <a:ext cx="5135169" cy="2710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51b6a09677_3_226"/>
          <p:cNvSpPr txBox="1"/>
          <p:nvPr/>
        </p:nvSpPr>
        <p:spPr>
          <a:xfrm>
            <a:off x="572700" y="7604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Why reconstructed FCs represent group-wise connections? </a:t>
            </a:r>
            <a:endParaRPr b="0" i="1" sz="2600" u="none" cap="none" strike="noStrike">
              <a:solidFill>
                <a:srgbClr val="000000"/>
              </a:solidFill>
              <a:latin typeface="Arial"/>
              <a:ea typeface="Arial"/>
              <a:cs typeface="Arial"/>
              <a:sym typeface="Arial"/>
            </a:endParaRPr>
          </a:p>
        </p:txBody>
      </p:sp>
      <p:sp>
        <p:nvSpPr>
          <p:cNvPr id="493" name="Google Shape;493;g351b6a09677_3_226"/>
          <p:cNvSpPr txBox="1"/>
          <p:nvPr/>
        </p:nvSpPr>
        <p:spPr>
          <a:xfrm>
            <a:off x="670800" y="1393225"/>
            <a:ext cx="108294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lang="en-US" sz="2000">
                <a:solidFill>
                  <a:schemeClr val="dk1"/>
                </a:solidFill>
              </a:rPr>
              <a:t>Trained across subjects - captures patterns common across the group</a:t>
            </a:r>
            <a:endParaRPr sz="2000">
              <a:solidFill>
                <a:schemeClr val="dk1"/>
              </a:solidFill>
            </a:endParaRPr>
          </a:p>
          <a:p>
            <a:pPr indent="0" lvl="0" marL="457200" marR="0" rtl="0" algn="l">
              <a:lnSpc>
                <a:spcPct val="100000"/>
              </a:lnSpc>
              <a:spcBef>
                <a:spcPts val="0"/>
              </a:spcBef>
              <a:spcAft>
                <a:spcPts val="0"/>
              </a:spcAft>
              <a:buNone/>
            </a:pPr>
            <a:r>
              <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CAE compresses and reconstructs inputs - inherently identifies most salient connections </a:t>
            </a:r>
            <a:endParaRPr sz="2000">
              <a:solidFill>
                <a:schemeClr val="dk1"/>
              </a:solidFill>
            </a:endParaRPr>
          </a:p>
          <a:p>
            <a:pPr indent="0" lvl="0" marL="457200" marR="0" rtl="0" algn="l">
              <a:lnSpc>
                <a:spcPct val="100000"/>
              </a:lnSpc>
              <a:spcBef>
                <a:spcPts val="0"/>
              </a:spcBef>
              <a:spcAft>
                <a:spcPts val="0"/>
              </a:spcAft>
              <a:buNone/>
            </a:pPr>
            <a:r>
              <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Trained using reconstruction loss - penalizes deviations from population-level </a:t>
            </a:r>
            <a:r>
              <a:rPr lang="en-US" sz="2000">
                <a:solidFill>
                  <a:schemeClr val="dk1"/>
                </a:solidFill>
              </a:rPr>
              <a:t>patterns</a:t>
            </a:r>
            <a:r>
              <a:rPr lang="en-US" sz="2000">
                <a:solidFill>
                  <a:schemeClr val="dk1"/>
                </a:solidFill>
              </a:rPr>
              <a:t> i.e, effectively computes a group-average like representation but with more sensitivity to non-linear representations</a:t>
            </a:r>
            <a:endParaRPr sz="2000">
              <a:solidFill>
                <a:schemeClr val="dk1"/>
              </a:solidFill>
            </a:endParaRPr>
          </a:p>
        </p:txBody>
      </p:sp>
      <p:pic>
        <p:nvPicPr>
          <p:cNvPr id="494" name="Google Shape;494;g351b6a09677_3_226"/>
          <p:cNvPicPr preferRelativeResize="0"/>
          <p:nvPr/>
        </p:nvPicPr>
        <p:blipFill>
          <a:blip r:embed="rId3">
            <a:alphaModFix/>
          </a:blip>
          <a:stretch>
            <a:fillRect/>
          </a:stretch>
        </p:blipFill>
        <p:spPr>
          <a:xfrm>
            <a:off x="3495500" y="3732925"/>
            <a:ext cx="4728375" cy="2728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51b6a09677_3_235"/>
          <p:cNvSpPr txBox="1"/>
          <p:nvPr/>
        </p:nvSpPr>
        <p:spPr>
          <a:xfrm>
            <a:off x="572700" y="20558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How SDL acts as a feature magnifier ? </a:t>
            </a:r>
            <a:endParaRPr b="0" i="1" sz="2600" u="none" cap="none" strike="noStrike">
              <a:solidFill>
                <a:srgbClr val="000000"/>
              </a:solidFill>
              <a:latin typeface="Arial"/>
              <a:ea typeface="Arial"/>
              <a:cs typeface="Arial"/>
              <a:sym typeface="Arial"/>
            </a:endParaRPr>
          </a:p>
        </p:txBody>
      </p:sp>
      <p:sp>
        <p:nvSpPr>
          <p:cNvPr id="500" name="Google Shape;500;g351b6a09677_3_235"/>
          <p:cNvSpPr txBox="1"/>
          <p:nvPr/>
        </p:nvSpPr>
        <p:spPr>
          <a:xfrm>
            <a:off x="670800" y="2688625"/>
            <a:ext cx="108294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The residual FC contain subject-specific connectivity features - but noisy since high dim</a:t>
            </a:r>
            <a:endParaRPr sz="2000">
              <a:solidFill>
                <a:schemeClr val="dk1"/>
              </a:solidFill>
            </a:endParaRPr>
          </a:p>
          <a:p>
            <a:pPr indent="0" lvl="0" marL="457200" marR="0" rtl="0" algn="l">
              <a:lnSpc>
                <a:spcPct val="100000"/>
              </a:lnSpc>
              <a:spcBef>
                <a:spcPts val="0"/>
              </a:spcBef>
              <a:spcAft>
                <a:spcPts val="0"/>
              </a:spcAft>
              <a:buNone/>
            </a:pPr>
            <a:r>
              <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SDL acts a pattern compressor - learns a dictionary of “atoms” that frequently appear across subjects. Each residual FC sparse combination of these atoms </a:t>
            </a:r>
            <a:endParaRPr sz="20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Enforcing sparsity =&gt; am</a:t>
            </a:r>
            <a:r>
              <a:rPr lang="en-US" sz="2000">
                <a:solidFill>
                  <a:schemeClr val="dk1"/>
                </a:solidFill>
              </a:rPr>
              <a:t>plifies discriminative features, suppresses variations</a:t>
            </a:r>
            <a:endParaRPr sz="20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51b6a09677_3_332"/>
          <p:cNvSpPr txBox="1"/>
          <p:nvPr/>
        </p:nvSpPr>
        <p:spPr>
          <a:xfrm>
            <a:off x="572700" y="9128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Low performance of Finn et. al. (2015)</a:t>
            </a:r>
            <a:endParaRPr b="0" i="1" sz="2600" u="none" cap="none" strike="noStrike">
              <a:solidFill>
                <a:srgbClr val="000000"/>
              </a:solidFill>
              <a:latin typeface="Arial"/>
              <a:ea typeface="Arial"/>
              <a:cs typeface="Arial"/>
              <a:sym typeface="Arial"/>
            </a:endParaRPr>
          </a:p>
        </p:txBody>
      </p:sp>
      <p:pic>
        <p:nvPicPr>
          <p:cNvPr id="506" name="Google Shape;506;g351b6a09677_3_332"/>
          <p:cNvPicPr preferRelativeResize="0"/>
          <p:nvPr/>
        </p:nvPicPr>
        <p:blipFill>
          <a:blip r:embed="rId3">
            <a:alphaModFix/>
          </a:blip>
          <a:stretch>
            <a:fillRect/>
          </a:stretch>
        </p:blipFill>
        <p:spPr>
          <a:xfrm>
            <a:off x="422300" y="1663850"/>
            <a:ext cx="11347400" cy="353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51b6a09677_0_44"/>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5                                                                                                                  </a:t>
            </a:r>
            <a:endParaRPr sz="1500">
              <a:solidFill>
                <a:srgbClr val="94B3D6"/>
              </a:solidFill>
            </a:endParaRPr>
          </a:p>
        </p:txBody>
      </p:sp>
      <p:sp>
        <p:nvSpPr>
          <p:cNvPr id="129" name="Google Shape;129;g351b6a09677_0_44"/>
          <p:cNvSpPr txBox="1"/>
          <p:nvPr>
            <p:ph idx="12" type="sldNum"/>
          </p:nvPr>
        </p:nvSpPr>
        <p:spPr>
          <a:xfrm>
            <a:off x="8509000" y="5441951"/>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0" name="Google Shape;130;g351b6a09677_0_44"/>
          <p:cNvSpPr txBox="1"/>
          <p:nvPr/>
        </p:nvSpPr>
        <p:spPr>
          <a:xfrm>
            <a:off x="535900" y="837975"/>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Literature Review: FC Fingerprint Extraction</a:t>
            </a:r>
            <a:endParaRPr b="0" i="1" sz="2600" u="none" cap="none" strike="noStrike">
              <a:solidFill>
                <a:srgbClr val="000000"/>
              </a:solidFill>
              <a:latin typeface="Arial"/>
              <a:ea typeface="Arial"/>
              <a:cs typeface="Arial"/>
              <a:sym typeface="Arial"/>
            </a:endParaRPr>
          </a:p>
        </p:txBody>
      </p:sp>
      <p:pic>
        <p:nvPicPr>
          <p:cNvPr id="131" name="Google Shape;131;g351b6a09677_0_44"/>
          <p:cNvPicPr preferRelativeResize="0"/>
          <p:nvPr/>
        </p:nvPicPr>
        <p:blipFill rotWithShape="1">
          <a:blip r:embed="rId3">
            <a:alphaModFix/>
          </a:blip>
          <a:srcRect b="56169" l="50005" r="0" t="0"/>
          <a:stretch/>
        </p:blipFill>
        <p:spPr>
          <a:xfrm>
            <a:off x="33525" y="2128850"/>
            <a:ext cx="3996199" cy="3160701"/>
          </a:xfrm>
          <a:prstGeom prst="rect">
            <a:avLst/>
          </a:prstGeom>
          <a:noFill/>
          <a:ln>
            <a:noFill/>
          </a:ln>
        </p:spPr>
      </p:pic>
      <p:sp>
        <p:nvSpPr>
          <p:cNvPr id="132" name="Google Shape;132;g351b6a09677_0_44"/>
          <p:cNvSpPr txBox="1"/>
          <p:nvPr/>
        </p:nvSpPr>
        <p:spPr>
          <a:xfrm>
            <a:off x="-36900" y="1600075"/>
            <a:ext cx="11847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     Simple Correlation-Based        Sparse Dictionary Learning               Deep Learning</a:t>
            </a:r>
            <a:endParaRPr b="0" i="0" sz="2300" u="none" cap="none" strike="noStrike">
              <a:solidFill>
                <a:schemeClr val="dk1"/>
              </a:solidFill>
              <a:latin typeface="Arial"/>
              <a:ea typeface="Arial"/>
              <a:cs typeface="Arial"/>
              <a:sym typeface="Arial"/>
            </a:endParaRPr>
          </a:p>
        </p:txBody>
      </p:sp>
      <p:sp>
        <p:nvSpPr>
          <p:cNvPr id="133" name="Google Shape;133;g351b6a09677_0_44"/>
          <p:cNvSpPr txBox="1"/>
          <p:nvPr/>
        </p:nvSpPr>
        <p:spPr>
          <a:xfrm>
            <a:off x="-56550" y="5355100"/>
            <a:ext cx="136476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2000">
                <a:solidFill>
                  <a:schemeClr val="dk1"/>
                </a:solidFill>
              </a:rPr>
              <a:t>            FC Fingerprint = FC                   FC Fingerprint = Residual FC              </a:t>
            </a:r>
            <a:r>
              <a:rPr lang="en-US" sz="2000">
                <a:solidFill>
                  <a:schemeClr val="dk1"/>
                </a:solidFill>
              </a:rPr>
              <a:t>FC Fingerprint = Refined FC</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134" name="Google Shape;134;g351b6a09677_0_44"/>
          <p:cNvPicPr preferRelativeResize="0"/>
          <p:nvPr/>
        </p:nvPicPr>
        <p:blipFill rotWithShape="1">
          <a:blip r:embed="rId4">
            <a:alphaModFix/>
          </a:blip>
          <a:srcRect b="0" l="0" r="0" t="0"/>
          <a:stretch/>
        </p:blipFill>
        <p:spPr>
          <a:xfrm>
            <a:off x="4276625" y="2367475"/>
            <a:ext cx="3996201" cy="2598380"/>
          </a:xfrm>
          <a:prstGeom prst="rect">
            <a:avLst/>
          </a:prstGeom>
          <a:noFill/>
          <a:ln>
            <a:noFill/>
          </a:ln>
        </p:spPr>
      </p:pic>
      <p:pic>
        <p:nvPicPr>
          <p:cNvPr id="135" name="Google Shape;135;g351b6a09677_0_44"/>
          <p:cNvPicPr preferRelativeResize="0"/>
          <p:nvPr/>
        </p:nvPicPr>
        <p:blipFill rotWithShape="1">
          <a:blip r:embed="rId5">
            <a:alphaModFix/>
          </a:blip>
          <a:srcRect b="0" l="0" r="0" t="0"/>
          <a:stretch/>
        </p:blipFill>
        <p:spPr>
          <a:xfrm>
            <a:off x="8585200" y="2215075"/>
            <a:ext cx="3446258" cy="2911425"/>
          </a:xfrm>
          <a:prstGeom prst="rect">
            <a:avLst/>
          </a:prstGeom>
          <a:noFill/>
          <a:ln>
            <a:noFill/>
          </a:ln>
        </p:spPr>
      </p:pic>
      <p:sp>
        <p:nvSpPr>
          <p:cNvPr id="136" name="Google Shape;136;g351b6a09677_0_44"/>
          <p:cNvSpPr/>
          <p:nvPr/>
        </p:nvSpPr>
        <p:spPr>
          <a:xfrm>
            <a:off x="3809825" y="3298675"/>
            <a:ext cx="3906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37" name="Google Shape;137;g351b6a09677_0_44"/>
          <p:cNvSpPr/>
          <p:nvPr/>
        </p:nvSpPr>
        <p:spPr>
          <a:xfrm>
            <a:off x="8118400" y="3298675"/>
            <a:ext cx="3906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38" name="Google Shape;138;g351b6a09677_0_44"/>
          <p:cNvSpPr txBox="1"/>
          <p:nvPr/>
        </p:nvSpPr>
        <p:spPr>
          <a:xfrm>
            <a:off x="19650" y="5736100"/>
            <a:ext cx="136476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Reference: </a:t>
            </a:r>
            <a:r>
              <a:rPr b="0" i="0" lang="en-US" sz="1200" u="sng" cap="none" strike="noStrike">
                <a:solidFill>
                  <a:schemeClr val="hlink"/>
                </a:solidFill>
                <a:latin typeface="Arial"/>
                <a:ea typeface="Arial"/>
                <a:cs typeface="Arial"/>
                <a:sym typeface="Arial"/>
                <a:hlinkClick r:id="rId6"/>
              </a:rPr>
              <a:t>https://www.nature.com/articles/nn.4135</a:t>
            </a:r>
            <a:r>
              <a:rPr b="0" i="0" lang="en-US" sz="1200" u="none" cap="none" strike="noStrike">
                <a:solidFill>
                  <a:schemeClr val="dk1"/>
                </a:solidFill>
                <a:latin typeface="Arial"/>
                <a:ea typeface="Arial"/>
                <a:cs typeface="Arial"/>
                <a:sym typeface="Arial"/>
              </a:rPr>
              <a:t>            Reference:</a:t>
            </a:r>
            <a:r>
              <a:rPr b="0" i="0" lang="en-US" sz="1200" u="sng" cap="none" strike="noStrike">
                <a:solidFill>
                  <a:schemeClr val="hlink"/>
                </a:solidFill>
                <a:latin typeface="Arial"/>
                <a:ea typeface="Arial"/>
                <a:cs typeface="Arial"/>
                <a:sym typeface="Arial"/>
                <a:hlinkClick r:id="rId7"/>
              </a:rPr>
              <a:t>https://pmc.ncbi.nlm.nih.gov/articles/PMC6865523/</a:t>
            </a:r>
            <a:r>
              <a:rPr b="0" i="0" lang="en-US" sz="1200" u="none" cap="none" strike="noStrike">
                <a:solidFill>
                  <a:schemeClr val="dk1"/>
                </a:solidFill>
                <a:latin typeface="Arial"/>
                <a:ea typeface="Arial"/>
                <a:cs typeface="Arial"/>
                <a:sym typeface="Arial"/>
              </a:rPr>
              <a:t>              Reference:</a:t>
            </a:r>
            <a:r>
              <a:rPr b="0" i="0" lang="en-US" sz="1200" u="sng" cap="none" strike="noStrike">
                <a:solidFill>
                  <a:schemeClr val="hlink"/>
                </a:solidFill>
                <a:latin typeface="Arial"/>
                <a:ea typeface="Arial"/>
                <a:cs typeface="Arial"/>
                <a:sym typeface="Arial"/>
                <a:hlinkClick r:id="rId8"/>
              </a:rPr>
              <a:t>https://arxiv.org/abs/2006.09928</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509e9329a2_0_86"/>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6                                                                                                                  </a:t>
            </a:r>
            <a:endParaRPr sz="1500">
              <a:solidFill>
                <a:srgbClr val="94B3D6"/>
              </a:solidFill>
            </a:endParaRPr>
          </a:p>
        </p:txBody>
      </p:sp>
      <p:sp>
        <p:nvSpPr>
          <p:cNvPr id="144" name="Google Shape;144;g3509e9329a2_0_86"/>
          <p:cNvSpPr txBox="1"/>
          <p:nvPr/>
        </p:nvSpPr>
        <p:spPr>
          <a:xfrm>
            <a:off x="572700" y="895950"/>
            <a:ext cx="11046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Arial"/>
                <a:ea typeface="Arial"/>
                <a:cs typeface="Arial"/>
                <a:sym typeface="Arial"/>
              </a:rPr>
              <a:t>Proposed Solution Approach</a:t>
            </a:r>
            <a:endParaRPr b="0" i="1" sz="2600" u="none" cap="none" strike="noStrike">
              <a:solidFill>
                <a:srgbClr val="000000"/>
              </a:solidFill>
              <a:latin typeface="Arial"/>
              <a:ea typeface="Arial"/>
              <a:cs typeface="Arial"/>
              <a:sym typeface="Arial"/>
            </a:endParaRPr>
          </a:p>
        </p:txBody>
      </p:sp>
      <p:sp>
        <p:nvSpPr>
          <p:cNvPr id="145" name="Google Shape;145;g3509e9329a2_0_86"/>
          <p:cNvSpPr txBox="1"/>
          <p:nvPr/>
        </p:nvSpPr>
        <p:spPr>
          <a:xfrm>
            <a:off x="648900" y="1694850"/>
            <a:ext cx="11338800" cy="4079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Limitations of previous deep learning solutions: </a:t>
            </a:r>
            <a:endParaRPr b="1"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Applying autoencoder directly on fMRI time series is computationally inefficient (approx. 3.75 M parameters)</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It is less interpretable </a:t>
            </a:r>
            <a:endParaRPr b="0" i="0" sz="2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Idea: </a:t>
            </a:r>
            <a:r>
              <a:rPr b="0" i="0" lang="en-US" sz="2300" u="none" cap="none" strike="noStrike">
                <a:solidFill>
                  <a:schemeClr val="dk1"/>
                </a:solidFill>
                <a:latin typeface="Arial"/>
                <a:ea typeface="Arial"/>
                <a:cs typeface="Arial"/>
                <a:sym typeface="Arial"/>
              </a:rPr>
              <a:t>Instead of </a:t>
            </a:r>
            <a:r>
              <a:rPr b="1" i="0" lang="en-US" sz="2300" u="none" cap="none" strike="noStrike">
                <a:solidFill>
                  <a:schemeClr val="dk1"/>
                </a:solidFill>
                <a:latin typeface="Arial"/>
                <a:ea typeface="Arial"/>
                <a:cs typeface="Arial"/>
                <a:sym typeface="Arial"/>
              </a:rPr>
              <a:t>common neural activities</a:t>
            </a:r>
            <a:r>
              <a:rPr b="0" i="0" lang="en-US" sz="2300" u="none" cap="none" strike="noStrike">
                <a:solidFill>
                  <a:schemeClr val="dk1"/>
                </a:solidFill>
                <a:latin typeface="Arial"/>
                <a:ea typeface="Arial"/>
                <a:cs typeface="Arial"/>
                <a:sym typeface="Arial"/>
              </a:rPr>
              <a:t>, what if we separate out most </a:t>
            </a:r>
            <a:r>
              <a:rPr b="1" i="0" lang="en-US" sz="2300" u="none" cap="none" strike="noStrike">
                <a:solidFill>
                  <a:schemeClr val="dk1"/>
                </a:solidFill>
                <a:latin typeface="Arial"/>
                <a:ea typeface="Arial"/>
                <a:cs typeface="Arial"/>
                <a:sym typeface="Arial"/>
              </a:rPr>
              <a:t>common neural connections</a:t>
            </a:r>
            <a:r>
              <a:rPr b="0" i="0" lang="en-US" sz="2300" u="none" cap="none" strike="noStrike">
                <a:solidFill>
                  <a:schemeClr val="dk1"/>
                </a:solidFill>
                <a:latin typeface="Arial"/>
                <a:ea typeface="Arial"/>
                <a:cs typeface="Arial"/>
                <a:sym typeface="Arial"/>
              </a:rPr>
              <a:t> across subjects</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Representing common neural connections</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1" i="0" lang="en-US" sz="2300" u="none" cap="none" strike="noStrike">
                <a:solidFill>
                  <a:schemeClr val="dk1"/>
                </a:solidFill>
                <a:latin typeface="Arial"/>
                <a:ea typeface="Arial"/>
                <a:cs typeface="Arial"/>
                <a:sym typeface="Arial"/>
              </a:rPr>
              <a:t>Baseline: </a:t>
            </a:r>
            <a:r>
              <a:rPr b="0" i="0" lang="en-US" sz="2300" u="none" cap="none" strike="noStrike">
                <a:solidFill>
                  <a:schemeClr val="dk1"/>
                </a:solidFill>
                <a:latin typeface="Arial"/>
                <a:ea typeface="Arial"/>
                <a:cs typeface="Arial"/>
                <a:sym typeface="Arial"/>
              </a:rPr>
              <a:t>Group-Average Functional Connectomes (no training), Finn </a:t>
            </a:r>
            <a:r>
              <a:rPr lang="en-US" sz="2300">
                <a:solidFill>
                  <a:schemeClr val="dk1"/>
                </a:solidFill>
              </a:rPr>
              <a:t>(2015)</a:t>
            </a:r>
            <a:endParaRPr b="0" i="0" sz="2300" u="none" cap="none" strike="noStrike">
              <a:solidFill>
                <a:schemeClr val="dk1"/>
              </a:solidFill>
              <a:latin typeface="Arial"/>
              <a:ea typeface="Arial"/>
              <a:cs typeface="Arial"/>
              <a:sym typeface="Arial"/>
            </a:endParaRPr>
          </a:p>
          <a:p>
            <a:pPr indent="-374650" lvl="1" marL="9144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Convolutional Autoencoder (approx. 33 K parameters)</a:t>
            </a:r>
            <a:endParaRPr b="0" i="0" sz="23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509e9329a2_0_107"/>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7                                                                                                                  </a:t>
            </a:r>
            <a:endParaRPr sz="1500">
              <a:solidFill>
                <a:srgbClr val="94B3D6"/>
              </a:solidFill>
            </a:endParaRPr>
          </a:p>
        </p:txBody>
      </p:sp>
      <p:sp>
        <p:nvSpPr>
          <p:cNvPr id="151" name="Google Shape;151;g3509e9329a2_0_107"/>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Source data to Brain Fingerprint</a:t>
            </a:r>
            <a:endParaRPr b="0" i="1" sz="2600" u="none" cap="none" strike="noStrike">
              <a:solidFill>
                <a:srgbClr val="000000"/>
              </a:solidFill>
              <a:latin typeface="Arial"/>
              <a:ea typeface="Arial"/>
              <a:cs typeface="Arial"/>
              <a:sym typeface="Arial"/>
            </a:endParaRPr>
          </a:p>
        </p:txBody>
      </p:sp>
      <p:pic>
        <p:nvPicPr>
          <p:cNvPr id="152" name="Google Shape;152;g3509e9329a2_0_107"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153" name="Google Shape;153;g3509e9329a2_0_107"/>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154" name="Google Shape;154;g3509e9329a2_0_107"/>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55" name="Google Shape;155;g3509e9329a2_0_107"/>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56" name="Google Shape;156;g3509e9329a2_0_107"/>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g3509e9329a2_0_107"/>
          <p:cNvSpPr/>
          <p:nvPr/>
        </p:nvSpPr>
        <p:spPr>
          <a:xfrm>
            <a:off x="3058425" y="1644200"/>
            <a:ext cx="8691600" cy="44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58" name="Google Shape;158;g3509e9329a2_0_107"/>
          <p:cNvSpPr txBox="1"/>
          <p:nvPr/>
        </p:nvSpPr>
        <p:spPr>
          <a:xfrm>
            <a:off x="207938" y="3577175"/>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rPr>
              <a:t>fMRI Data Extraction and Preprocessing</a:t>
            </a:r>
            <a:endParaRPr sz="20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509e9329a2_0_132"/>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8                                                                                                                  </a:t>
            </a:r>
            <a:endParaRPr sz="1500">
              <a:solidFill>
                <a:srgbClr val="94B3D6"/>
              </a:solidFill>
            </a:endParaRPr>
          </a:p>
        </p:txBody>
      </p:sp>
      <p:sp>
        <p:nvSpPr>
          <p:cNvPr id="164" name="Google Shape;164;g3509e9329a2_0_132"/>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Source data to Brain Fingerprint</a:t>
            </a:r>
            <a:endParaRPr b="0" i="1" sz="2600" u="none" cap="none" strike="noStrike">
              <a:solidFill>
                <a:srgbClr val="000000"/>
              </a:solidFill>
              <a:latin typeface="Arial"/>
              <a:ea typeface="Arial"/>
              <a:cs typeface="Arial"/>
              <a:sym typeface="Arial"/>
            </a:endParaRPr>
          </a:p>
        </p:txBody>
      </p:sp>
      <p:pic>
        <p:nvPicPr>
          <p:cNvPr id="165" name="Google Shape;165;g3509e9329a2_0_132"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166" name="Google Shape;166;g3509e9329a2_0_132"/>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167" name="Google Shape;167;g3509e9329a2_0_132"/>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68" name="Google Shape;168;g3509e9329a2_0_132"/>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69" name="Google Shape;169;g3509e9329a2_0_132"/>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g3509e9329a2_0_132"/>
          <p:cNvSpPr/>
          <p:nvPr/>
        </p:nvSpPr>
        <p:spPr>
          <a:xfrm>
            <a:off x="5389325" y="1644200"/>
            <a:ext cx="6284700" cy="44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71" name="Google Shape;171;g3509e9329a2_0_132"/>
          <p:cNvSpPr/>
          <p:nvPr/>
        </p:nvSpPr>
        <p:spPr>
          <a:xfrm>
            <a:off x="2029725" y="3719700"/>
            <a:ext cx="4962900" cy="233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72" name="Google Shape;172;g3509e9329a2_0_132"/>
          <p:cNvSpPr txBox="1"/>
          <p:nvPr/>
        </p:nvSpPr>
        <p:spPr>
          <a:xfrm>
            <a:off x="588950" y="3729575"/>
            <a:ext cx="46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rPr>
              <a:t>Functional Connectome Generation</a:t>
            </a:r>
            <a:endParaRPr sz="20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509e9329a2_0_146"/>
          <p:cNvSpPr txBox="1"/>
          <p:nvPr/>
        </p:nvSpPr>
        <p:spPr>
          <a:xfrm>
            <a:off x="225600" y="6431275"/>
            <a:ext cx="11740800" cy="234000"/>
          </a:xfrm>
          <a:prstGeom prst="rect">
            <a:avLst/>
          </a:prstGeom>
          <a:noFill/>
          <a:ln>
            <a:noFill/>
          </a:ln>
        </p:spPr>
        <p:txBody>
          <a:bodyPr anchorCtr="0" anchor="t" bIns="0" lIns="0" spcFirstLastPara="1" rIns="0" wrap="square" tIns="3175">
            <a:spAutoFit/>
          </a:bodyPr>
          <a:lstStyle/>
          <a:p>
            <a:pPr indent="0" lvl="0" marL="12700" rtl="0" algn="l">
              <a:spcBef>
                <a:spcPts val="0"/>
              </a:spcBef>
              <a:spcAft>
                <a:spcPts val="0"/>
              </a:spcAft>
              <a:buNone/>
            </a:pPr>
            <a:r>
              <a:rPr lang="en-US" sz="1500">
                <a:solidFill>
                  <a:srgbClr val="94B3D6"/>
                </a:solidFill>
              </a:rPr>
              <a:t>30/04/2025                                         Enhancing Functional Connectome Fingerprinting using Deep Learning                                          9                                                                                                                  </a:t>
            </a:r>
            <a:endParaRPr sz="1500">
              <a:solidFill>
                <a:srgbClr val="94B3D6"/>
              </a:solidFill>
            </a:endParaRPr>
          </a:p>
        </p:txBody>
      </p:sp>
      <p:sp>
        <p:nvSpPr>
          <p:cNvPr id="178" name="Google Shape;178;g3509e9329a2_0_146"/>
          <p:cNvSpPr txBox="1"/>
          <p:nvPr/>
        </p:nvSpPr>
        <p:spPr>
          <a:xfrm>
            <a:off x="775950" y="873675"/>
            <a:ext cx="10640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lang="en-US" sz="2600"/>
              <a:t>Proposed </a:t>
            </a:r>
            <a:r>
              <a:rPr b="1" i="0" lang="en-US" sz="2600" u="none" cap="none" strike="noStrike">
                <a:solidFill>
                  <a:srgbClr val="000000"/>
                </a:solidFill>
                <a:latin typeface="Arial"/>
                <a:ea typeface="Arial"/>
                <a:cs typeface="Arial"/>
                <a:sym typeface="Arial"/>
              </a:rPr>
              <a:t>Solution Approach</a:t>
            </a:r>
            <a:r>
              <a:rPr b="0" i="0" lang="en-US" sz="2600" u="none" cap="none" strike="noStrike">
                <a:solidFill>
                  <a:srgbClr val="000000"/>
                </a:solidFill>
                <a:latin typeface="Arial"/>
                <a:ea typeface="Arial"/>
                <a:cs typeface="Arial"/>
                <a:sym typeface="Arial"/>
              </a:rPr>
              <a:t>: Source data to Brain Fingerprint</a:t>
            </a:r>
            <a:endParaRPr b="0" i="1" sz="2600" u="none" cap="none" strike="noStrike">
              <a:solidFill>
                <a:srgbClr val="000000"/>
              </a:solidFill>
              <a:latin typeface="Arial"/>
              <a:ea typeface="Arial"/>
              <a:cs typeface="Arial"/>
              <a:sym typeface="Arial"/>
            </a:endParaRPr>
          </a:p>
        </p:txBody>
      </p:sp>
      <p:pic>
        <p:nvPicPr>
          <p:cNvPr id="179" name="Google Shape;179;g3509e9329a2_0_146" title="overview_method.png"/>
          <p:cNvPicPr preferRelativeResize="0"/>
          <p:nvPr/>
        </p:nvPicPr>
        <p:blipFill>
          <a:blip r:embed="rId3">
            <a:alphaModFix/>
          </a:blip>
          <a:stretch>
            <a:fillRect/>
          </a:stretch>
        </p:blipFill>
        <p:spPr>
          <a:xfrm>
            <a:off x="3263463" y="1569234"/>
            <a:ext cx="8554905" cy="4489867"/>
          </a:xfrm>
          <a:prstGeom prst="rect">
            <a:avLst/>
          </a:prstGeom>
          <a:noFill/>
          <a:ln>
            <a:noFill/>
          </a:ln>
        </p:spPr>
      </p:pic>
      <p:pic>
        <p:nvPicPr>
          <p:cNvPr id="180" name="Google Shape;180;g3509e9329a2_0_146"/>
          <p:cNvPicPr preferRelativeResize="0"/>
          <p:nvPr/>
        </p:nvPicPr>
        <p:blipFill rotWithShape="1">
          <a:blip r:embed="rId4">
            <a:alphaModFix/>
          </a:blip>
          <a:srcRect b="46386" l="0" r="0" t="0"/>
          <a:stretch/>
        </p:blipFill>
        <p:spPr>
          <a:xfrm>
            <a:off x="76200" y="2072675"/>
            <a:ext cx="3263475" cy="1515331"/>
          </a:xfrm>
          <a:prstGeom prst="rect">
            <a:avLst/>
          </a:prstGeom>
          <a:noFill/>
          <a:ln>
            <a:noFill/>
          </a:ln>
        </p:spPr>
      </p:pic>
      <p:sp>
        <p:nvSpPr>
          <p:cNvPr id="181" name="Google Shape;181;g3509e9329a2_0_146"/>
          <p:cNvSpPr/>
          <p:nvPr/>
        </p:nvSpPr>
        <p:spPr>
          <a:xfrm>
            <a:off x="-8475" y="20531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82" name="Google Shape;182;g3509e9329a2_0_146"/>
          <p:cNvSpPr/>
          <p:nvPr/>
        </p:nvSpPr>
        <p:spPr>
          <a:xfrm>
            <a:off x="-8475" y="3500975"/>
            <a:ext cx="1154700" cy="13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83" name="Google Shape;183;g3509e9329a2_0_146"/>
          <p:cNvSpPr/>
          <p:nvPr/>
        </p:nvSpPr>
        <p:spPr>
          <a:xfrm>
            <a:off x="3118775" y="2732687"/>
            <a:ext cx="344700" cy="1953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g3509e9329a2_0_146"/>
          <p:cNvSpPr/>
          <p:nvPr/>
        </p:nvSpPr>
        <p:spPr>
          <a:xfrm>
            <a:off x="2029725" y="3719700"/>
            <a:ext cx="9386400" cy="233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85" name="Google Shape;185;g3509e9329a2_0_146"/>
          <p:cNvSpPr txBox="1"/>
          <p:nvPr/>
        </p:nvSpPr>
        <p:spPr>
          <a:xfrm>
            <a:off x="5368450" y="3984725"/>
            <a:ext cx="466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0000"/>
                </a:solidFill>
              </a:rPr>
              <a:t>Training Convolutional Autoencoder to get Reconstructed FC</a:t>
            </a:r>
            <a:endParaRPr sz="20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EE_template_n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2020-07-10T06:40:42Z</dcterms:created>
  <dc:creator>Potla Sudheesh Kumar</dc:creator>
</cp:coreProperties>
</file>